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423" r:id="rId5"/>
    <p:sldId id="441" r:id="rId6"/>
    <p:sldId id="440" r:id="rId7"/>
    <p:sldId id="448" r:id="rId8"/>
    <p:sldId id="442" r:id="rId9"/>
    <p:sldId id="443" r:id="rId10"/>
    <p:sldId id="444" r:id="rId11"/>
    <p:sldId id="445" r:id="rId12"/>
    <p:sldId id="446" r:id="rId13"/>
    <p:sldId id="435" r:id="rId14"/>
    <p:sldId id="436" r:id="rId15"/>
    <p:sldId id="437" r:id="rId16"/>
    <p:sldId id="439" r:id="rId17"/>
    <p:sldId id="449" r:id="rId18"/>
    <p:sldId id="43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4FF05-8FF5-1BD6-E527-ECCACAE3D861}" name="Lauren Tuckerman" initials="LT" userId="S::Lauren.Tuckerman@glasgow.ac.uk::9ff62216-99f5-47f9-8808-560036915fc8" providerId="AD"/>
  <p188:author id="{4B1FB76D-4010-93FF-053D-639548D050D1}" name="Lauren Tuckerman" initials="LT" userId="S::p0091421@brookes.ac.uk::0c88d25b-b4e5-4fd5-a36b-77ac24c28190" providerId="AD"/>
  <p188:author id="{47194372-D602-24E4-8D7D-7BC2B0ACA472}" name="Francisco Trincado Munoz" initials="FT" userId="S::p0092064@brookes.ac.uk::bbc2a304-a3a7-41de-aac9-d7ec92600376" providerId="AD"/>
  <p188:author id="{682188C8-2329-741E-CAEB-A0CBAEF1D5AD}" name="Lauren Tuckerman" initials="LT" userId="S::lauren.tuckerman_glasgow.ac.uk#ext#@brookesacuk.onmicrosoft.com::dae290e5-3aa2-40c0-9489-50f9a21171c4" providerId="AD"/>
  <p188:author id="{15198AF3-0205-CEC0-D58E-1875CA729D77}" name="Jakub Janec" initials="JJ" userId="S::p0097410@brookes.ac.uk::7abaf122-acd8-4da5-a2c0-3ca62392dd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59E"/>
    <a:srgbClr val="D0A6D1"/>
    <a:srgbClr val="FECB91"/>
    <a:srgbClr val="FCA69D"/>
    <a:srgbClr val="FFFFCA"/>
    <a:srgbClr val="FDDCED"/>
    <a:srgbClr val="F2CEEF"/>
    <a:srgbClr val="FBE2D5"/>
    <a:srgbClr val="C0E6F5"/>
    <a:srgbClr val="385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ACCBA-9A97-4B4C-9A53-35416373EC38}" v="53" dt="2025-09-01T11:04:45.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Svetlý štýl 1 - zvýrazneni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Štýl s motívom 2 - zvýrazneni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Štýl s motívom 1 - zvýrazneni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vetlý štý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Tuckerman" userId="0c88d25b-b4e5-4fd5-a36b-77ac24c28190" providerId="ADAL" clId="{DB9ACCBA-9A97-4B4C-9A53-35416373EC38}"/>
    <pc:docChg chg="undo redo custSel addSld delSld modSld sldOrd">
      <pc:chgData name="Lauren Tuckerman" userId="0c88d25b-b4e5-4fd5-a36b-77ac24c28190" providerId="ADAL" clId="{DB9ACCBA-9A97-4B4C-9A53-35416373EC38}" dt="2025-09-01T11:07:05.194" v="1052" actId="20577"/>
      <pc:docMkLst>
        <pc:docMk/>
      </pc:docMkLst>
      <pc:sldChg chg="del">
        <pc:chgData name="Lauren Tuckerman" userId="0c88d25b-b4e5-4fd5-a36b-77ac24c28190" providerId="ADAL" clId="{DB9ACCBA-9A97-4B4C-9A53-35416373EC38}" dt="2025-09-01T09:07:08.796" v="0" actId="2696"/>
        <pc:sldMkLst>
          <pc:docMk/>
          <pc:sldMk cId="2044560298" sldId="434"/>
        </pc:sldMkLst>
      </pc:sldChg>
      <pc:sldChg chg="modSp mod">
        <pc:chgData name="Lauren Tuckerman" userId="0c88d25b-b4e5-4fd5-a36b-77ac24c28190" providerId="ADAL" clId="{DB9ACCBA-9A97-4B4C-9A53-35416373EC38}" dt="2025-09-01T11:06:48.673" v="1036" actId="20577"/>
        <pc:sldMkLst>
          <pc:docMk/>
          <pc:sldMk cId="3154173460" sldId="435"/>
        </pc:sldMkLst>
        <pc:spChg chg="mod">
          <ac:chgData name="Lauren Tuckerman" userId="0c88d25b-b4e5-4fd5-a36b-77ac24c28190" providerId="ADAL" clId="{DB9ACCBA-9A97-4B4C-9A53-35416373EC38}" dt="2025-09-01T11:06:48.673" v="1036" actId="20577"/>
          <ac:spMkLst>
            <pc:docMk/>
            <pc:sldMk cId="3154173460" sldId="435"/>
            <ac:spMk id="2" creationId="{AB2FB303-70D4-7177-FEEB-2E10DF3D122E}"/>
          </ac:spMkLst>
        </pc:spChg>
        <pc:graphicFrameChg chg="mod">
          <ac:chgData name="Lauren Tuckerman" userId="0c88d25b-b4e5-4fd5-a36b-77ac24c28190" providerId="ADAL" clId="{DB9ACCBA-9A97-4B4C-9A53-35416373EC38}" dt="2025-09-01T09:13:28.750" v="22" actId="20577"/>
          <ac:graphicFrameMkLst>
            <pc:docMk/>
            <pc:sldMk cId="3154173460" sldId="435"/>
            <ac:graphicFrameMk id="7" creationId="{DF904A9A-85E8-6627-9FEE-AA92C606E953}"/>
          </ac:graphicFrameMkLst>
        </pc:graphicFrameChg>
      </pc:sldChg>
      <pc:sldChg chg="modSp mod">
        <pc:chgData name="Lauren Tuckerman" userId="0c88d25b-b4e5-4fd5-a36b-77ac24c28190" providerId="ADAL" clId="{DB9ACCBA-9A97-4B4C-9A53-35416373EC38}" dt="2025-09-01T11:07:05.194" v="1052" actId="20577"/>
        <pc:sldMkLst>
          <pc:docMk/>
          <pc:sldMk cId="3198798997" sldId="436"/>
        </pc:sldMkLst>
        <pc:spChg chg="mod">
          <ac:chgData name="Lauren Tuckerman" userId="0c88d25b-b4e5-4fd5-a36b-77ac24c28190" providerId="ADAL" clId="{DB9ACCBA-9A97-4B4C-9A53-35416373EC38}" dt="2025-09-01T11:07:05.194" v="1052" actId="20577"/>
          <ac:spMkLst>
            <pc:docMk/>
            <pc:sldMk cId="3198798997" sldId="436"/>
            <ac:spMk id="2" creationId="{33F9C41E-DCAD-2D7C-8000-D5AB445D283E}"/>
          </ac:spMkLst>
        </pc:spChg>
        <pc:spChg chg="mod">
          <ac:chgData name="Lauren Tuckerman" userId="0c88d25b-b4e5-4fd5-a36b-77ac24c28190" providerId="ADAL" clId="{DB9ACCBA-9A97-4B4C-9A53-35416373EC38}" dt="2025-09-01T09:14:18.961" v="119" actId="20577"/>
          <ac:spMkLst>
            <pc:docMk/>
            <pc:sldMk cId="3198798997" sldId="436"/>
            <ac:spMk id="3" creationId="{3C0FBA0F-EA75-27FD-CEE5-3A9D5C5B0244}"/>
          </ac:spMkLst>
        </pc:spChg>
      </pc:sldChg>
      <pc:sldChg chg="modSp">
        <pc:chgData name="Lauren Tuckerman" userId="0c88d25b-b4e5-4fd5-a36b-77ac24c28190" providerId="ADAL" clId="{DB9ACCBA-9A97-4B4C-9A53-35416373EC38}" dt="2025-09-01T09:21:10.259" v="201" actId="20577"/>
        <pc:sldMkLst>
          <pc:docMk/>
          <pc:sldMk cId="3796766345" sldId="437"/>
        </pc:sldMkLst>
        <pc:graphicFrameChg chg="mod">
          <ac:chgData name="Lauren Tuckerman" userId="0c88d25b-b4e5-4fd5-a36b-77ac24c28190" providerId="ADAL" clId="{DB9ACCBA-9A97-4B4C-9A53-35416373EC38}" dt="2025-09-01T09:21:10.259" v="201" actId="20577"/>
          <ac:graphicFrameMkLst>
            <pc:docMk/>
            <pc:sldMk cId="3796766345" sldId="437"/>
            <ac:graphicFrameMk id="5" creationId="{B2CDA900-B533-1427-4F06-059D852E2456}"/>
          </ac:graphicFrameMkLst>
        </pc:graphicFrameChg>
      </pc:sldChg>
      <pc:sldChg chg="del">
        <pc:chgData name="Lauren Tuckerman" userId="0c88d25b-b4e5-4fd5-a36b-77ac24c28190" providerId="ADAL" clId="{DB9ACCBA-9A97-4B4C-9A53-35416373EC38}" dt="2025-09-01T09:21:27.045" v="202" actId="2696"/>
        <pc:sldMkLst>
          <pc:docMk/>
          <pc:sldMk cId="3032145375" sldId="438"/>
        </pc:sldMkLst>
      </pc:sldChg>
      <pc:sldChg chg="modSp">
        <pc:chgData name="Lauren Tuckerman" userId="0c88d25b-b4e5-4fd5-a36b-77ac24c28190" providerId="ADAL" clId="{DB9ACCBA-9A97-4B4C-9A53-35416373EC38}" dt="2025-09-01T09:14:54.831" v="123" actId="20577"/>
        <pc:sldMkLst>
          <pc:docMk/>
          <pc:sldMk cId="1418425971" sldId="439"/>
        </pc:sldMkLst>
        <pc:graphicFrameChg chg="mod">
          <ac:chgData name="Lauren Tuckerman" userId="0c88d25b-b4e5-4fd5-a36b-77ac24c28190" providerId="ADAL" clId="{DB9ACCBA-9A97-4B4C-9A53-35416373EC38}" dt="2025-09-01T09:14:54.831" v="123" actId="20577"/>
          <ac:graphicFrameMkLst>
            <pc:docMk/>
            <pc:sldMk cId="1418425971" sldId="439"/>
            <ac:graphicFrameMk id="6" creationId="{2B9677D5-18AB-A86D-E5E4-D7CB5E13D802}"/>
          </ac:graphicFrameMkLst>
        </pc:graphicFrameChg>
      </pc:sldChg>
      <pc:sldChg chg="addSp delSp modSp new mod ord">
        <pc:chgData name="Lauren Tuckerman" userId="0c88d25b-b4e5-4fd5-a36b-77ac24c28190" providerId="ADAL" clId="{DB9ACCBA-9A97-4B4C-9A53-35416373EC38}" dt="2025-09-01T10:19:44.603" v="565" actId="478"/>
        <pc:sldMkLst>
          <pc:docMk/>
          <pc:sldMk cId="346241451" sldId="440"/>
        </pc:sldMkLst>
        <pc:spChg chg="mod">
          <ac:chgData name="Lauren Tuckerman" userId="0c88d25b-b4e5-4fd5-a36b-77ac24c28190" providerId="ADAL" clId="{DB9ACCBA-9A97-4B4C-9A53-35416373EC38}" dt="2025-09-01T10:19:41.043" v="564" actId="26606"/>
          <ac:spMkLst>
            <pc:docMk/>
            <pc:sldMk cId="346241451" sldId="440"/>
            <ac:spMk id="2" creationId="{D86C030A-7868-7108-4DC1-6EEE45BD120A}"/>
          </ac:spMkLst>
        </pc:spChg>
        <pc:spChg chg="add del mod">
          <ac:chgData name="Lauren Tuckerman" userId="0c88d25b-b4e5-4fd5-a36b-77ac24c28190" providerId="ADAL" clId="{DB9ACCBA-9A97-4B4C-9A53-35416373EC38}" dt="2025-09-01T10:19:41.043" v="564" actId="26606"/>
          <ac:spMkLst>
            <pc:docMk/>
            <pc:sldMk cId="346241451" sldId="440"/>
            <ac:spMk id="3" creationId="{38DF878C-E458-43F6-2E24-E2B10EF11268}"/>
          </ac:spMkLst>
        </pc:spChg>
        <pc:spChg chg="add">
          <ac:chgData name="Lauren Tuckerman" userId="0c88d25b-b4e5-4fd5-a36b-77ac24c28190" providerId="ADAL" clId="{DB9ACCBA-9A97-4B4C-9A53-35416373EC38}" dt="2025-09-01T10:19:41.043" v="564" actId="26606"/>
          <ac:spMkLst>
            <pc:docMk/>
            <pc:sldMk cId="346241451" sldId="440"/>
            <ac:spMk id="10" creationId="{11C10D46-E438-81D8-9436-0101BD4C1607}"/>
          </ac:spMkLst>
        </pc:spChg>
        <pc:graphicFrameChg chg="add del">
          <ac:chgData name="Lauren Tuckerman" userId="0c88d25b-b4e5-4fd5-a36b-77ac24c28190" providerId="ADAL" clId="{DB9ACCBA-9A97-4B4C-9A53-35416373EC38}" dt="2025-09-01T10:19:41.023" v="563" actId="26606"/>
          <ac:graphicFrameMkLst>
            <pc:docMk/>
            <pc:sldMk cId="346241451" sldId="440"/>
            <ac:graphicFrameMk id="5" creationId="{F16C1CD4-8634-957F-A054-EAB7CE828417}"/>
          </ac:graphicFrameMkLst>
        </pc:graphicFrameChg>
        <pc:graphicFrameChg chg="add">
          <ac:chgData name="Lauren Tuckerman" userId="0c88d25b-b4e5-4fd5-a36b-77ac24c28190" providerId="ADAL" clId="{DB9ACCBA-9A97-4B4C-9A53-35416373EC38}" dt="2025-09-01T10:19:41.043" v="564" actId="26606"/>
          <ac:graphicFrameMkLst>
            <pc:docMk/>
            <pc:sldMk cId="346241451" sldId="440"/>
            <ac:graphicFrameMk id="7" creationId="{58EF0D4E-8257-8423-4F7C-BAC9882F6761}"/>
          </ac:graphicFrameMkLst>
        </pc:graphicFrameChg>
        <pc:picChg chg="add del">
          <ac:chgData name="Lauren Tuckerman" userId="0c88d25b-b4e5-4fd5-a36b-77ac24c28190" providerId="ADAL" clId="{DB9ACCBA-9A97-4B4C-9A53-35416373EC38}" dt="2025-09-01T10:19:44.603" v="565" actId="478"/>
          <ac:picMkLst>
            <pc:docMk/>
            <pc:sldMk cId="346241451" sldId="440"/>
            <ac:picMk id="6" creationId="{5B33A6C4-9F30-CEFC-122B-208C6F946FD0}"/>
          </ac:picMkLst>
        </pc:picChg>
      </pc:sldChg>
      <pc:sldChg chg="add">
        <pc:chgData name="Lauren Tuckerman" userId="0c88d25b-b4e5-4fd5-a36b-77ac24c28190" providerId="ADAL" clId="{DB9ACCBA-9A97-4B4C-9A53-35416373EC38}" dt="2025-09-01T09:09:06.340" v="4"/>
        <pc:sldMkLst>
          <pc:docMk/>
          <pc:sldMk cId="3923763716" sldId="441"/>
        </pc:sldMkLst>
      </pc:sldChg>
      <pc:sldChg chg="addSp delSp modSp new mod">
        <pc:chgData name="Lauren Tuckerman" userId="0c88d25b-b4e5-4fd5-a36b-77ac24c28190" providerId="ADAL" clId="{DB9ACCBA-9A97-4B4C-9A53-35416373EC38}" dt="2025-09-01T09:16:48.061" v="155" actId="478"/>
        <pc:sldMkLst>
          <pc:docMk/>
          <pc:sldMk cId="3812965742" sldId="442"/>
        </pc:sldMkLst>
        <pc:spChg chg="mod">
          <ac:chgData name="Lauren Tuckerman" userId="0c88d25b-b4e5-4fd5-a36b-77ac24c28190" providerId="ADAL" clId="{DB9ACCBA-9A97-4B4C-9A53-35416373EC38}" dt="2025-09-01T09:15:52.034" v="146" actId="20577"/>
          <ac:spMkLst>
            <pc:docMk/>
            <pc:sldMk cId="3812965742" sldId="442"/>
            <ac:spMk id="2" creationId="{57209A6D-DE2E-A796-FBD1-6F5CDF40B7D1}"/>
          </ac:spMkLst>
        </pc:spChg>
        <pc:spChg chg="del">
          <ac:chgData name="Lauren Tuckerman" userId="0c88d25b-b4e5-4fd5-a36b-77ac24c28190" providerId="ADAL" clId="{DB9ACCBA-9A97-4B4C-9A53-35416373EC38}" dt="2025-09-01T09:15:54.179" v="147"/>
          <ac:spMkLst>
            <pc:docMk/>
            <pc:sldMk cId="3812965742" sldId="442"/>
            <ac:spMk id="3" creationId="{6C37A807-1007-B5F2-9B08-D445EEE959D1}"/>
          </ac:spMkLst>
        </pc:spChg>
        <pc:spChg chg="add del mod">
          <ac:chgData name="Lauren Tuckerman" userId="0c88d25b-b4e5-4fd5-a36b-77ac24c28190" providerId="ADAL" clId="{DB9ACCBA-9A97-4B4C-9A53-35416373EC38}" dt="2025-09-01T09:16:48.061" v="155" actId="478"/>
          <ac:spMkLst>
            <pc:docMk/>
            <pc:sldMk cId="3812965742" sldId="442"/>
            <ac:spMk id="6" creationId="{DC6CB2F1-DB3F-7DC1-0AB9-0860E99F2D85}"/>
          </ac:spMkLst>
        </pc:spChg>
        <pc:picChg chg="add mod">
          <ac:chgData name="Lauren Tuckerman" userId="0c88d25b-b4e5-4fd5-a36b-77ac24c28190" providerId="ADAL" clId="{DB9ACCBA-9A97-4B4C-9A53-35416373EC38}" dt="2025-09-01T09:16:00.022" v="149" actId="1076"/>
          <ac:picMkLst>
            <pc:docMk/>
            <pc:sldMk cId="3812965742" sldId="442"/>
            <ac:picMk id="4" creationId="{094DA552-B74D-B9AE-D52E-7187678DC2D1}"/>
          </ac:picMkLst>
        </pc:picChg>
      </pc:sldChg>
      <pc:sldChg chg="addSp delSp modSp new mod">
        <pc:chgData name="Lauren Tuckerman" userId="0c88d25b-b4e5-4fd5-a36b-77ac24c28190" providerId="ADAL" clId="{DB9ACCBA-9A97-4B4C-9A53-35416373EC38}" dt="2025-09-01T11:03:21.005" v="824" actId="20577"/>
        <pc:sldMkLst>
          <pc:docMk/>
          <pc:sldMk cId="736221101" sldId="443"/>
        </pc:sldMkLst>
        <pc:spChg chg="mod">
          <ac:chgData name="Lauren Tuckerman" userId="0c88d25b-b4e5-4fd5-a36b-77ac24c28190" providerId="ADAL" clId="{DB9ACCBA-9A97-4B4C-9A53-35416373EC38}" dt="2025-09-01T11:03:21.005" v="824" actId="20577"/>
          <ac:spMkLst>
            <pc:docMk/>
            <pc:sldMk cId="736221101" sldId="443"/>
            <ac:spMk id="2" creationId="{E7BFC068-26A1-0FEA-0B02-F2C3DC1DAFCB}"/>
          </ac:spMkLst>
        </pc:spChg>
        <pc:spChg chg="del mod">
          <ac:chgData name="Lauren Tuckerman" userId="0c88d25b-b4e5-4fd5-a36b-77ac24c28190" providerId="ADAL" clId="{DB9ACCBA-9A97-4B4C-9A53-35416373EC38}" dt="2025-09-01T10:20:10.036" v="568" actId="478"/>
          <ac:spMkLst>
            <pc:docMk/>
            <pc:sldMk cId="736221101" sldId="443"/>
            <ac:spMk id="3" creationId="{F428A13C-C3A6-5B4F-5E70-B6D9FB861871}"/>
          </ac:spMkLst>
        </pc:spChg>
        <pc:spChg chg="add mod">
          <ac:chgData name="Lauren Tuckerman" userId="0c88d25b-b4e5-4fd5-a36b-77ac24c28190" providerId="ADAL" clId="{DB9ACCBA-9A97-4B4C-9A53-35416373EC38}" dt="2025-09-01T10:22:38.948" v="707" actId="26606"/>
          <ac:spMkLst>
            <pc:docMk/>
            <pc:sldMk cId="736221101" sldId="443"/>
            <ac:spMk id="5" creationId="{184105F3-9568-8CF6-0FBC-1959F7D45A2C}"/>
          </ac:spMkLst>
        </pc:spChg>
        <pc:picChg chg="add mod ord modCrop">
          <ac:chgData name="Lauren Tuckerman" userId="0c88d25b-b4e5-4fd5-a36b-77ac24c28190" providerId="ADAL" clId="{DB9ACCBA-9A97-4B4C-9A53-35416373EC38}" dt="2025-09-01T10:23:05.268" v="713" actId="171"/>
          <ac:picMkLst>
            <pc:docMk/>
            <pc:sldMk cId="736221101" sldId="443"/>
            <ac:picMk id="4" creationId="{B204BE41-0D6F-B817-0EDA-FA541F612E4A}"/>
          </ac:picMkLst>
        </pc:picChg>
      </pc:sldChg>
      <pc:sldChg chg="addSp delSp modSp new mod">
        <pc:chgData name="Lauren Tuckerman" userId="0c88d25b-b4e5-4fd5-a36b-77ac24c28190" providerId="ADAL" clId="{DB9ACCBA-9A97-4B4C-9A53-35416373EC38}" dt="2025-09-01T11:05:11.904" v="908" actId="26606"/>
        <pc:sldMkLst>
          <pc:docMk/>
          <pc:sldMk cId="3526372511" sldId="444"/>
        </pc:sldMkLst>
        <pc:spChg chg="mod">
          <ac:chgData name="Lauren Tuckerman" userId="0c88d25b-b4e5-4fd5-a36b-77ac24c28190" providerId="ADAL" clId="{DB9ACCBA-9A97-4B4C-9A53-35416373EC38}" dt="2025-09-01T11:05:11.904" v="908" actId="26606"/>
          <ac:spMkLst>
            <pc:docMk/>
            <pc:sldMk cId="3526372511" sldId="444"/>
            <ac:spMk id="2" creationId="{A74B844F-62FD-D65A-9E4E-E0F89592E191}"/>
          </ac:spMkLst>
        </pc:spChg>
        <pc:spChg chg="del mod">
          <ac:chgData name="Lauren Tuckerman" userId="0c88d25b-b4e5-4fd5-a36b-77ac24c28190" providerId="ADAL" clId="{DB9ACCBA-9A97-4B4C-9A53-35416373EC38}" dt="2025-09-01T11:04:37.360" v="900" actId="478"/>
          <ac:spMkLst>
            <pc:docMk/>
            <pc:sldMk cId="3526372511" sldId="444"/>
            <ac:spMk id="3" creationId="{531B9EAA-AD04-91A1-39FF-644245E15D80}"/>
          </ac:spMkLst>
        </pc:spChg>
        <pc:spChg chg="add mod">
          <ac:chgData name="Lauren Tuckerman" userId="0c88d25b-b4e5-4fd5-a36b-77ac24c28190" providerId="ADAL" clId="{DB9ACCBA-9A97-4B4C-9A53-35416373EC38}" dt="2025-09-01T11:05:11.904" v="908" actId="26606"/>
          <ac:spMkLst>
            <pc:docMk/>
            <pc:sldMk cId="3526372511" sldId="444"/>
            <ac:spMk id="5" creationId="{1A318021-FA56-9B4C-C6F3-218509C0F2E4}"/>
          </ac:spMkLst>
        </pc:spChg>
        <pc:picChg chg="add mod ord">
          <ac:chgData name="Lauren Tuckerman" userId="0c88d25b-b4e5-4fd5-a36b-77ac24c28190" providerId="ADAL" clId="{DB9ACCBA-9A97-4B4C-9A53-35416373EC38}" dt="2025-09-01T11:05:11.904" v="908" actId="26606"/>
          <ac:picMkLst>
            <pc:docMk/>
            <pc:sldMk cId="3526372511" sldId="444"/>
            <ac:picMk id="4" creationId="{FF5FEF56-D7FF-4738-A252-B717696CA7E6}"/>
          </ac:picMkLst>
        </pc:picChg>
      </pc:sldChg>
      <pc:sldChg chg="addSp delSp modSp new mod">
        <pc:chgData name="Lauren Tuckerman" userId="0c88d25b-b4e5-4fd5-a36b-77ac24c28190" providerId="ADAL" clId="{DB9ACCBA-9A97-4B4C-9A53-35416373EC38}" dt="2025-09-01T11:06:01.832" v="978" actId="20577"/>
        <pc:sldMkLst>
          <pc:docMk/>
          <pc:sldMk cId="2413464553" sldId="445"/>
        </pc:sldMkLst>
        <pc:spChg chg="mod">
          <ac:chgData name="Lauren Tuckerman" userId="0c88d25b-b4e5-4fd5-a36b-77ac24c28190" providerId="ADAL" clId="{DB9ACCBA-9A97-4B4C-9A53-35416373EC38}" dt="2025-09-01T11:05:36.016" v="973" actId="20577"/>
          <ac:spMkLst>
            <pc:docMk/>
            <pc:sldMk cId="2413464553" sldId="445"/>
            <ac:spMk id="2" creationId="{3AFED59D-523C-24F0-39D0-30D324FE9616}"/>
          </ac:spMkLst>
        </pc:spChg>
        <pc:spChg chg="del">
          <ac:chgData name="Lauren Tuckerman" userId="0c88d25b-b4e5-4fd5-a36b-77ac24c28190" providerId="ADAL" clId="{DB9ACCBA-9A97-4B4C-9A53-35416373EC38}" dt="2025-09-01T09:19:38.199" v="172" actId="22"/>
          <ac:spMkLst>
            <pc:docMk/>
            <pc:sldMk cId="2413464553" sldId="445"/>
            <ac:spMk id="3" creationId="{54E22BBC-AFA9-DA49-6C61-9643358355E6}"/>
          </ac:spMkLst>
        </pc:spChg>
        <pc:spChg chg="add mod">
          <ac:chgData name="Lauren Tuckerman" userId="0c88d25b-b4e5-4fd5-a36b-77ac24c28190" providerId="ADAL" clId="{DB9ACCBA-9A97-4B4C-9A53-35416373EC38}" dt="2025-09-01T11:06:01.832" v="978" actId="20577"/>
          <ac:spMkLst>
            <pc:docMk/>
            <pc:sldMk cId="2413464553" sldId="445"/>
            <ac:spMk id="5" creationId="{A6E73BF2-F433-314F-4E8D-DAFDE6F687BB}"/>
          </ac:spMkLst>
        </pc:spChg>
        <pc:picChg chg="add mod ord">
          <ac:chgData name="Lauren Tuckerman" userId="0c88d25b-b4e5-4fd5-a36b-77ac24c28190" providerId="ADAL" clId="{DB9ACCBA-9A97-4B4C-9A53-35416373EC38}" dt="2025-09-01T09:19:40.726" v="173" actId="1076"/>
          <ac:picMkLst>
            <pc:docMk/>
            <pc:sldMk cId="2413464553" sldId="445"/>
            <ac:picMk id="7" creationId="{08945E87-F62A-AA53-362C-99E0E29FD69A}"/>
          </ac:picMkLst>
        </pc:picChg>
      </pc:sldChg>
      <pc:sldChg chg="addSp modSp new mod ord">
        <pc:chgData name="Lauren Tuckerman" userId="0c88d25b-b4e5-4fd5-a36b-77ac24c28190" providerId="ADAL" clId="{DB9ACCBA-9A97-4B4C-9A53-35416373EC38}" dt="2025-09-01T11:06:42.040" v="1028" actId="20577"/>
        <pc:sldMkLst>
          <pc:docMk/>
          <pc:sldMk cId="900724794" sldId="446"/>
        </pc:sldMkLst>
        <pc:spChg chg="mod">
          <ac:chgData name="Lauren Tuckerman" userId="0c88d25b-b4e5-4fd5-a36b-77ac24c28190" providerId="ADAL" clId="{DB9ACCBA-9A97-4B4C-9A53-35416373EC38}" dt="2025-09-01T11:06:42.040" v="1028" actId="20577"/>
          <ac:spMkLst>
            <pc:docMk/>
            <pc:sldMk cId="900724794" sldId="446"/>
            <ac:spMk id="2" creationId="{10E89F82-FAAC-B0E4-CF5D-F024413EFF25}"/>
          </ac:spMkLst>
        </pc:spChg>
        <pc:spChg chg="mod">
          <ac:chgData name="Lauren Tuckerman" userId="0c88d25b-b4e5-4fd5-a36b-77ac24c28190" providerId="ADAL" clId="{DB9ACCBA-9A97-4B4C-9A53-35416373EC38}" dt="2025-09-01T09:20:19.076" v="176"/>
          <ac:spMkLst>
            <pc:docMk/>
            <pc:sldMk cId="900724794" sldId="446"/>
            <ac:spMk id="3" creationId="{6DFE7983-DBEF-A2C3-64FE-CDFF6C3D278E}"/>
          </ac:spMkLst>
        </pc:spChg>
        <pc:spChg chg="add">
          <ac:chgData name="Lauren Tuckerman" userId="0c88d25b-b4e5-4fd5-a36b-77ac24c28190" providerId="ADAL" clId="{DB9ACCBA-9A97-4B4C-9A53-35416373EC38}" dt="2025-09-01T09:20:04.818" v="175" actId="22"/>
          <ac:spMkLst>
            <pc:docMk/>
            <pc:sldMk cId="900724794" sldId="446"/>
            <ac:spMk id="5" creationId="{07655A63-8404-51B5-9282-A412B86EDC5C}"/>
          </ac:spMkLst>
        </pc:spChg>
      </pc:sldChg>
      <pc:sldChg chg="modSp new mod">
        <pc:chgData name="Lauren Tuckerman" userId="0c88d25b-b4e5-4fd5-a36b-77ac24c28190" providerId="ADAL" clId="{DB9ACCBA-9A97-4B4C-9A53-35416373EC38}" dt="2025-09-01T11:03:01.241" v="801" actId="20577"/>
        <pc:sldMkLst>
          <pc:docMk/>
          <pc:sldMk cId="152637582" sldId="447"/>
        </pc:sldMkLst>
        <pc:spChg chg="mod">
          <ac:chgData name="Lauren Tuckerman" userId="0c88d25b-b4e5-4fd5-a36b-77ac24c28190" providerId="ADAL" clId="{DB9ACCBA-9A97-4B4C-9A53-35416373EC38}" dt="2025-09-01T11:03:01.241" v="801" actId="20577"/>
          <ac:spMkLst>
            <pc:docMk/>
            <pc:sldMk cId="152637582" sldId="447"/>
            <ac:spMk id="2" creationId="{C201C423-2A91-A705-0D7D-3E2EE4D0207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4.png"/><Relationship Id="rId7" Type="http://schemas.openxmlformats.org/officeDocument/2006/relationships/image" Target="../media/image3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4.png"/><Relationship Id="rId7" Type="http://schemas.openxmlformats.org/officeDocument/2006/relationships/image" Target="../media/image3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B4BD8-6FDE-4FF3-81C5-B955C21D5446}"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GB"/>
        </a:p>
      </dgm:t>
    </dgm:pt>
    <dgm:pt modelId="{1A30BA56-504E-4E48-9866-39ECE69EE307}">
      <dgm:prSet phldrT="[Text]"/>
      <dgm:spPr/>
      <dgm:t>
        <a:bodyPr/>
        <a:lstStyle/>
        <a:p>
          <a:r>
            <a:rPr lang="en-GB" b="1" dirty="0">
              <a:cs typeface="Arial"/>
            </a:rPr>
            <a:t>Investment - </a:t>
          </a:r>
          <a:r>
            <a:rPr lang="en-GB" dirty="0">
              <a:cs typeface="Arial"/>
            </a:rPr>
            <a:t>Understand timeseries data that demonstrates what is being invested in in terms of 'green businesses'</a:t>
          </a:r>
          <a:endParaRPr lang="en-GB" dirty="0"/>
        </a:p>
      </dgm:t>
    </dgm:pt>
    <dgm:pt modelId="{5D5D2F54-4D8E-4DD3-8361-4FDEFB28F59C}" type="parTrans" cxnId="{3BEC8E6C-78DC-435A-95AB-1274D4EFAC7E}">
      <dgm:prSet/>
      <dgm:spPr/>
      <dgm:t>
        <a:bodyPr/>
        <a:lstStyle/>
        <a:p>
          <a:endParaRPr lang="en-GB"/>
        </a:p>
      </dgm:t>
    </dgm:pt>
    <dgm:pt modelId="{92E8A31B-9672-4159-A2E1-5DA96BAA79E3}" type="sibTrans" cxnId="{3BEC8E6C-78DC-435A-95AB-1274D4EFAC7E}">
      <dgm:prSet/>
      <dgm:spPr/>
      <dgm:t>
        <a:bodyPr/>
        <a:lstStyle/>
        <a:p>
          <a:endParaRPr lang="en-GB"/>
        </a:p>
      </dgm:t>
    </dgm:pt>
    <dgm:pt modelId="{A7377341-35AC-4B8D-B920-B1D0D464DFC9}">
      <dgm:prSet phldrT="[Text]"/>
      <dgm:spPr/>
      <dgm:t>
        <a:bodyPr anchor="ctr"/>
        <a:lstStyle/>
        <a:p>
          <a:pPr>
            <a:buFont typeface="+mj-lt"/>
            <a:buAutoNum type="arabicPeriod"/>
          </a:pPr>
          <a:r>
            <a:rPr lang="en-GB" b="1" dirty="0">
              <a:cs typeface="Arial"/>
            </a:rPr>
            <a:t>Sectors - </a:t>
          </a:r>
          <a:r>
            <a:rPr lang="en-GB" dirty="0">
              <a:cs typeface="Arial"/>
            </a:rPr>
            <a:t>To understand the ‘attractiveness’ and market penetration of net zero technology</a:t>
          </a:r>
          <a:endParaRPr lang="en-GB" dirty="0"/>
        </a:p>
      </dgm:t>
    </dgm:pt>
    <dgm:pt modelId="{76849909-31CB-411A-A1D1-EAD557AD05E8}" type="parTrans" cxnId="{97B9FCA2-F9EB-4D88-9C87-6DB6EA009958}">
      <dgm:prSet/>
      <dgm:spPr/>
      <dgm:t>
        <a:bodyPr/>
        <a:lstStyle/>
        <a:p>
          <a:endParaRPr lang="en-GB"/>
        </a:p>
      </dgm:t>
    </dgm:pt>
    <dgm:pt modelId="{2BF79460-29DC-4879-BD96-7B49B2D53FEB}" type="sibTrans" cxnId="{97B9FCA2-F9EB-4D88-9C87-6DB6EA009958}">
      <dgm:prSet/>
      <dgm:spPr/>
      <dgm:t>
        <a:bodyPr/>
        <a:lstStyle/>
        <a:p>
          <a:endParaRPr lang="en-GB"/>
        </a:p>
      </dgm:t>
    </dgm:pt>
    <dgm:pt modelId="{928B1D57-F2AE-44AD-941B-297C6475688E}">
      <dgm:prSet phldrT="[Text]"/>
      <dgm:spPr/>
      <dgm:t>
        <a:bodyPr/>
        <a:lstStyle/>
        <a:p>
          <a:pPr>
            <a:buFont typeface="+mj-lt"/>
            <a:buAutoNum type="arabicPeriod"/>
          </a:pPr>
          <a:r>
            <a:rPr lang="en-GB" b="1" dirty="0">
              <a:cs typeface="Arial"/>
            </a:rPr>
            <a:t>Technologies - </a:t>
          </a:r>
          <a:r>
            <a:rPr lang="en-GB" dirty="0">
              <a:cs typeface="Arial"/>
            </a:rPr>
            <a:t>To integrate and compare (within limitations) technology types across different measures such as patents, exports and emissions</a:t>
          </a:r>
          <a:endParaRPr lang="en-GB" dirty="0"/>
        </a:p>
      </dgm:t>
    </dgm:pt>
    <dgm:pt modelId="{FC9585A2-A913-4999-8F21-4766D9AEF22C}" type="parTrans" cxnId="{3EFD92F2-2A60-450B-996B-FD2902146B03}">
      <dgm:prSet/>
      <dgm:spPr/>
      <dgm:t>
        <a:bodyPr/>
        <a:lstStyle/>
        <a:p>
          <a:endParaRPr lang="en-GB"/>
        </a:p>
      </dgm:t>
    </dgm:pt>
    <dgm:pt modelId="{D1A640C8-AFD1-458C-B23D-5837B3949950}" type="sibTrans" cxnId="{3EFD92F2-2A60-450B-996B-FD2902146B03}">
      <dgm:prSet/>
      <dgm:spPr/>
      <dgm:t>
        <a:bodyPr/>
        <a:lstStyle/>
        <a:p>
          <a:endParaRPr lang="en-GB"/>
        </a:p>
      </dgm:t>
    </dgm:pt>
    <dgm:pt modelId="{D813DD75-3475-483E-A944-1FDCB20E8423}">
      <dgm:prSet/>
      <dgm:spPr/>
      <dgm:t>
        <a:bodyPr/>
        <a:lstStyle/>
        <a:p>
          <a:r>
            <a:rPr lang="en-GB" dirty="0">
              <a:cs typeface="Arial"/>
            </a:rPr>
            <a:t>Focused on those that are involved in some way in “green” innovation</a:t>
          </a:r>
          <a:endParaRPr lang="en-GB" dirty="0"/>
        </a:p>
      </dgm:t>
    </dgm:pt>
    <dgm:pt modelId="{698E1657-0CEA-45F4-855D-629EB071CBB5}" type="parTrans" cxnId="{596AA43F-F8CD-4E9F-A5DF-A3926ECA3D8C}">
      <dgm:prSet/>
      <dgm:spPr/>
      <dgm:t>
        <a:bodyPr/>
        <a:lstStyle/>
        <a:p>
          <a:endParaRPr lang="en-GB"/>
        </a:p>
      </dgm:t>
    </dgm:pt>
    <dgm:pt modelId="{49B27B14-CDDC-4DE4-8978-ED312740A055}" type="sibTrans" cxnId="{596AA43F-F8CD-4E9F-A5DF-A3926ECA3D8C}">
      <dgm:prSet/>
      <dgm:spPr/>
      <dgm:t>
        <a:bodyPr/>
        <a:lstStyle/>
        <a:p>
          <a:endParaRPr lang="en-GB"/>
        </a:p>
      </dgm:t>
    </dgm:pt>
    <dgm:pt modelId="{8AFB2796-65A9-41BA-B651-B8CEC275BC0C}">
      <dgm:prSet/>
      <dgm:spPr/>
      <dgm:t>
        <a:bodyPr/>
        <a:lstStyle/>
        <a:p>
          <a:r>
            <a:rPr lang="en-GB" dirty="0">
              <a:cs typeface="Arial"/>
            </a:rPr>
            <a:t>Are growing quickly in sectors related to Net Zero</a:t>
          </a:r>
        </a:p>
      </dgm:t>
    </dgm:pt>
    <dgm:pt modelId="{B90C5AF8-3C1C-4D94-A76D-0BC38BD6B2A8}" type="parTrans" cxnId="{B5A588D1-6268-4B8A-8114-AF8915ECFFF9}">
      <dgm:prSet/>
      <dgm:spPr/>
      <dgm:t>
        <a:bodyPr/>
        <a:lstStyle/>
        <a:p>
          <a:endParaRPr lang="en-GB"/>
        </a:p>
      </dgm:t>
    </dgm:pt>
    <dgm:pt modelId="{A3F862A6-7F63-4902-A4AE-A4A79B3D18E2}" type="sibTrans" cxnId="{B5A588D1-6268-4B8A-8114-AF8915ECFFF9}">
      <dgm:prSet/>
      <dgm:spPr/>
      <dgm:t>
        <a:bodyPr/>
        <a:lstStyle/>
        <a:p>
          <a:endParaRPr lang="en-GB"/>
        </a:p>
      </dgm:t>
    </dgm:pt>
    <dgm:pt modelId="{A5606236-1388-4BBB-816C-81D2F043853A}">
      <dgm:prSet/>
      <dgm:spPr/>
      <dgm:t>
        <a:bodyPr/>
        <a:lstStyle/>
        <a:p>
          <a:r>
            <a:rPr lang="en-GB" dirty="0">
              <a:cs typeface="Arial"/>
            </a:rPr>
            <a:t>Are operating in a 'clean' or 'green' industry</a:t>
          </a:r>
        </a:p>
      </dgm:t>
    </dgm:pt>
    <dgm:pt modelId="{D1287867-4EED-44FD-911C-7EEAF60489DD}" type="parTrans" cxnId="{423F2DCC-AD6A-4DD1-88EE-8151254348E1}">
      <dgm:prSet/>
      <dgm:spPr/>
      <dgm:t>
        <a:bodyPr/>
        <a:lstStyle/>
        <a:p>
          <a:endParaRPr lang="en-GB"/>
        </a:p>
      </dgm:t>
    </dgm:pt>
    <dgm:pt modelId="{CCE0A080-4A61-43ED-94A3-6CDE3FD3F279}" type="sibTrans" cxnId="{423F2DCC-AD6A-4DD1-88EE-8151254348E1}">
      <dgm:prSet/>
      <dgm:spPr/>
      <dgm:t>
        <a:bodyPr/>
        <a:lstStyle/>
        <a:p>
          <a:endParaRPr lang="en-GB"/>
        </a:p>
      </dgm:t>
    </dgm:pt>
    <dgm:pt modelId="{A609A149-BA41-4683-B185-803BACEA873D}">
      <dgm:prSet/>
      <dgm:spPr/>
      <dgm:t>
        <a:bodyPr anchor="ctr"/>
        <a:lstStyle/>
        <a:p>
          <a:r>
            <a:rPr lang="en-GB" dirty="0">
              <a:cs typeface="Arial"/>
            </a:rPr>
            <a:t>Penetration and coalescence with related industries</a:t>
          </a:r>
        </a:p>
      </dgm:t>
    </dgm:pt>
    <dgm:pt modelId="{4B922A74-4EA7-4B2F-8F6C-909AFD111781}" type="parTrans" cxnId="{D5B15DED-E3B7-4D02-BAB0-61660B2CDBD5}">
      <dgm:prSet/>
      <dgm:spPr/>
      <dgm:t>
        <a:bodyPr/>
        <a:lstStyle/>
        <a:p>
          <a:endParaRPr lang="en-GB"/>
        </a:p>
      </dgm:t>
    </dgm:pt>
    <dgm:pt modelId="{EBF2F880-DDF4-4E92-BDB1-AD7E9335681A}" type="sibTrans" cxnId="{D5B15DED-E3B7-4D02-BAB0-61660B2CDBD5}">
      <dgm:prSet/>
      <dgm:spPr/>
      <dgm:t>
        <a:bodyPr/>
        <a:lstStyle/>
        <a:p>
          <a:endParaRPr lang="en-GB"/>
        </a:p>
      </dgm:t>
    </dgm:pt>
    <dgm:pt modelId="{0E68E6EC-450F-49C2-B2DA-1FDF72145DF8}" type="pres">
      <dgm:prSet presAssocID="{46EB4BD8-6FDE-4FF3-81C5-B955C21D5446}" presName="Name0" presStyleCnt="0">
        <dgm:presLayoutVars>
          <dgm:chMax val="7"/>
          <dgm:chPref val="7"/>
          <dgm:dir/>
        </dgm:presLayoutVars>
      </dgm:prSet>
      <dgm:spPr/>
    </dgm:pt>
    <dgm:pt modelId="{1895181F-2222-4604-8ED7-B481EEBA3148}" type="pres">
      <dgm:prSet presAssocID="{46EB4BD8-6FDE-4FF3-81C5-B955C21D5446}" presName="Name1" presStyleCnt="0"/>
      <dgm:spPr/>
    </dgm:pt>
    <dgm:pt modelId="{51700B76-8931-4D2E-9605-BB029E45FCD2}" type="pres">
      <dgm:prSet presAssocID="{46EB4BD8-6FDE-4FF3-81C5-B955C21D5446}" presName="cycle" presStyleCnt="0"/>
      <dgm:spPr/>
    </dgm:pt>
    <dgm:pt modelId="{7CF51081-0EC2-4339-8B3D-B9B949242F9A}" type="pres">
      <dgm:prSet presAssocID="{46EB4BD8-6FDE-4FF3-81C5-B955C21D5446}" presName="srcNode" presStyleLbl="node1" presStyleIdx="0" presStyleCnt="3"/>
      <dgm:spPr/>
    </dgm:pt>
    <dgm:pt modelId="{D7FBB979-F610-4719-82DA-D3AA87DEA0D6}" type="pres">
      <dgm:prSet presAssocID="{46EB4BD8-6FDE-4FF3-81C5-B955C21D5446}" presName="conn" presStyleLbl="parChTrans1D2" presStyleIdx="0" presStyleCnt="1"/>
      <dgm:spPr/>
    </dgm:pt>
    <dgm:pt modelId="{8B5A5386-A685-4C82-B467-2EB126A56EDE}" type="pres">
      <dgm:prSet presAssocID="{46EB4BD8-6FDE-4FF3-81C5-B955C21D5446}" presName="extraNode" presStyleLbl="node1" presStyleIdx="0" presStyleCnt="3"/>
      <dgm:spPr/>
    </dgm:pt>
    <dgm:pt modelId="{60B0441F-B3FB-4219-A203-9F99827A43E4}" type="pres">
      <dgm:prSet presAssocID="{46EB4BD8-6FDE-4FF3-81C5-B955C21D5446}" presName="dstNode" presStyleLbl="node1" presStyleIdx="0" presStyleCnt="3"/>
      <dgm:spPr/>
    </dgm:pt>
    <dgm:pt modelId="{39CE77F0-7F68-49A0-98E0-7F1EA3BAFB87}" type="pres">
      <dgm:prSet presAssocID="{1A30BA56-504E-4E48-9866-39ECE69EE307}" presName="text_1" presStyleLbl="node1" presStyleIdx="0" presStyleCnt="3" custScaleY="125217">
        <dgm:presLayoutVars>
          <dgm:bulletEnabled val="1"/>
        </dgm:presLayoutVars>
      </dgm:prSet>
      <dgm:spPr/>
    </dgm:pt>
    <dgm:pt modelId="{DBDD6248-5513-49A2-A4C8-263C4EADB68E}" type="pres">
      <dgm:prSet presAssocID="{1A30BA56-504E-4E48-9866-39ECE69EE307}" presName="accent_1" presStyleCnt="0"/>
      <dgm:spPr/>
    </dgm:pt>
    <dgm:pt modelId="{A8409619-0004-4CC7-A03D-F76CC5CF4BB5}" type="pres">
      <dgm:prSet presAssocID="{1A30BA56-504E-4E48-9866-39ECE69EE307}" presName="accentRepeatNode" presStyleLbl="solidFgAcc1" presStyleIdx="0" presStyleCnt="3"/>
      <dgm:spPr>
        <a:blipFill rotWithShape="0">
          <a:blip xmlns:r="http://schemas.openxmlformats.org/officeDocument/2006/relationships" r:embed="rId1"/>
          <a:srcRect/>
          <a:stretch>
            <a:fillRect/>
          </a:stretch>
        </a:blipFill>
      </dgm:spPr>
    </dgm:pt>
    <dgm:pt modelId="{3AAB89A6-6DE3-436E-A904-305B94523D82}" type="pres">
      <dgm:prSet presAssocID="{A7377341-35AC-4B8D-B920-B1D0D464DFC9}" presName="text_2" presStyleLbl="node1" presStyleIdx="1" presStyleCnt="3" custScaleY="131110">
        <dgm:presLayoutVars>
          <dgm:bulletEnabled val="1"/>
        </dgm:presLayoutVars>
      </dgm:prSet>
      <dgm:spPr/>
    </dgm:pt>
    <dgm:pt modelId="{57BD282A-F15E-4CBC-B098-0018816EB1EC}" type="pres">
      <dgm:prSet presAssocID="{A7377341-35AC-4B8D-B920-B1D0D464DFC9}" presName="accent_2" presStyleCnt="0"/>
      <dgm:spPr/>
    </dgm:pt>
    <dgm:pt modelId="{2202E878-C237-4999-B694-6A0823C382EB}" type="pres">
      <dgm:prSet presAssocID="{A7377341-35AC-4B8D-B920-B1D0D464DFC9}" presName="accentRepeatNode" presStyleLbl="solidFgAcc1" presStyleIdx="1" presStyleCnt="3"/>
      <dgm:spPr>
        <a:blipFill rotWithShape="0">
          <a:blip xmlns:r="http://schemas.openxmlformats.org/officeDocument/2006/relationships" r:embed="rId2"/>
          <a:srcRect/>
          <a:stretch>
            <a:fillRect l="-37000" r="-37000"/>
          </a:stretch>
        </a:blipFill>
      </dgm:spPr>
    </dgm:pt>
    <dgm:pt modelId="{87345248-A649-4E7E-A69A-8ABE28DFB5A2}" type="pres">
      <dgm:prSet presAssocID="{928B1D57-F2AE-44AD-941B-297C6475688E}" presName="text_3" presStyleLbl="node1" presStyleIdx="2" presStyleCnt="3" custScaleY="124950">
        <dgm:presLayoutVars>
          <dgm:bulletEnabled val="1"/>
        </dgm:presLayoutVars>
      </dgm:prSet>
      <dgm:spPr/>
    </dgm:pt>
    <dgm:pt modelId="{81DD271B-6C19-47D8-B871-80693AD3DE38}" type="pres">
      <dgm:prSet presAssocID="{928B1D57-F2AE-44AD-941B-297C6475688E}" presName="accent_3" presStyleCnt="0"/>
      <dgm:spPr/>
    </dgm:pt>
    <dgm:pt modelId="{6BE84758-C120-49A8-B2A8-39200FCEC4BB}" type="pres">
      <dgm:prSet presAssocID="{928B1D57-F2AE-44AD-941B-297C6475688E}" presName="accentRepeatNode" presStyleLbl="solidFgAcc1" presStyleIdx="2" presStyleCnt="3"/>
      <dgm:spPr>
        <a:blipFill rotWithShape="0">
          <a:blip xmlns:r="http://schemas.openxmlformats.org/officeDocument/2006/relationships" r:embed="rId3"/>
          <a:srcRect/>
          <a:stretch>
            <a:fillRect l="-39000" r="-39000"/>
          </a:stretch>
        </a:blipFill>
      </dgm:spPr>
    </dgm:pt>
  </dgm:ptLst>
  <dgm:cxnLst>
    <dgm:cxn modelId="{2C91420D-EA2C-4B6E-A470-AC67E4292FD7}" type="presOf" srcId="{A7377341-35AC-4B8D-B920-B1D0D464DFC9}" destId="{3AAB89A6-6DE3-436E-A904-305B94523D82}" srcOrd="0" destOrd="0" presId="urn:microsoft.com/office/officeart/2008/layout/VerticalCurvedList"/>
    <dgm:cxn modelId="{9CFF9D27-2CAF-47E6-9644-3F8FBB191917}" type="presOf" srcId="{8AFB2796-65A9-41BA-B651-B8CEC275BC0C}" destId="{39CE77F0-7F68-49A0-98E0-7F1EA3BAFB87}" srcOrd="0" destOrd="2" presId="urn:microsoft.com/office/officeart/2008/layout/VerticalCurvedList"/>
    <dgm:cxn modelId="{059E102D-9F12-4C0A-999E-458E2C756617}" type="presOf" srcId="{1A30BA56-504E-4E48-9866-39ECE69EE307}" destId="{39CE77F0-7F68-49A0-98E0-7F1EA3BAFB87}" srcOrd="0" destOrd="0" presId="urn:microsoft.com/office/officeart/2008/layout/VerticalCurvedList"/>
    <dgm:cxn modelId="{596AA43F-F8CD-4E9F-A5DF-A3926ECA3D8C}" srcId="{1A30BA56-504E-4E48-9866-39ECE69EE307}" destId="{D813DD75-3475-483E-A944-1FDCB20E8423}" srcOrd="0" destOrd="0" parTransId="{698E1657-0CEA-45F4-855D-629EB071CBB5}" sibTransId="{49B27B14-CDDC-4DE4-8978-ED312740A055}"/>
    <dgm:cxn modelId="{3BEC8E6C-78DC-435A-95AB-1274D4EFAC7E}" srcId="{46EB4BD8-6FDE-4FF3-81C5-B955C21D5446}" destId="{1A30BA56-504E-4E48-9866-39ECE69EE307}" srcOrd="0" destOrd="0" parTransId="{5D5D2F54-4D8E-4DD3-8361-4FDEFB28F59C}" sibTransId="{92E8A31B-9672-4159-A2E1-5DA96BAA79E3}"/>
    <dgm:cxn modelId="{2D0E2073-394B-4AC2-8BF2-D2B0B4B24B83}" type="presOf" srcId="{49B27B14-CDDC-4DE4-8978-ED312740A055}" destId="{D7FBB979-F610-4719-82DA-D3AA87DEA0D6}" srcOrd="0" destOrd="0" presId="urn:microsoft.com/office/officeart/2008/layout/VerticalCurvedList"/>
    <dgm:cxn modelId="{2C385E73-C7C1-434D-9343-92AA235B0E07}" type="presOf" srcId="{D813DD75-3475-483E-A944-1FDCB20E8423}" destId="{39CE77F0-7F68-49A0-98E0-7F1EA3BAFB87}" srcOrd="0" destOrd="1" presId="urn:microsoft.com/office/officeart/2008/layout/VerticalCurvedList"/>
    <dgm:cxn modelId="{0667F354-4DD5-4745-8C4A-B30784DCC7B0}" type="presOf" srcId="{A609A149-BA41-4683-B185-803BACEA873D}" destId="{3AAB89A6-6DE3-436E-A904-305B94523D82}" srcOrd="0" destOrd="1" presId="urn:microsoft.com/office/officeart/2008/layout/VerticalCurvedList"/>
    <dgm:cxn modelId="{AF859E7F-D800-4455-8211-833D7925F76A}" type="presOf" srcId="{46EB4BD8-6FDE-4FF3-81C5-B955C21D5446}" destId="{0E68E6EC-450F-49C2-B2DA-1FDF72145DF8}" srcOrd="0" destOrd="0" presId="urn:microsoft.com/office/officeart/2008/layout/VerticalCurvedList"/>
    <dgm:cxn modelId="{97B9FCA2-F9EB-4D88-9C87-6DB6EA009958}" srcId="{46EB4BD8-6FDE-4FF3-81C5-B955C21D5446}" destId="{A7377341-35AC-4B8D-B920-B1D0D464DFC9}" srcOrd="1" destOrd="0" parTransId="{76849909-31CB-411A-A1D1-EAD557AD05E8}" sibTransId="{2BF79460-29DC-4879-BD96-7B49B2D53FEB}"/>
    <dgm:cxn modelId="{AC2DE7AC-CA98-4DBC-B7C2-815DC5C7136F}" type="presOf" srcId="{A5606236-1388-4BBB-816C-81D2F043853A}" destId="{39CE77F0-7F68-49A0-98E0-7F1EA3BAFB87}" srcOrd="0" destOrd="3" presId="urn:microsoft.com/office/officeart/2008/layout/VerticalCurvedList"/>
    <dgm:cxn modelId="{EC652EBB-FB4C-485D-99CE-E58276961E9F}" type="presOf" srcId="{928B1D57-F2AE-44AD-941B-297C6475688E}" destId="{87345248-A649-4E7E-A69A-8ABE28DFB5A2}" srcOrd="0" destOrd="0" presId="urn:microsoft.com/office/officeart/2008/layout/VerticalCurvedList"/>
    <dgm:cxn modelId="{423F2DCC-AD6A-4DD1-88EE-8151254348E1}" srcId="{1A30BA56-504E-4E48-9866-39ECE69EE307}" destId="{A5606236-1388-4BBB-816C-81D2F043853A}" srcOrd="2" destOrd="0" parTransId="{D1287867-4EED-44FD-911C-7EEAF60489DD}" sibTransId="{CCE0A080-4A61-43ED-94A3-6CDE3FD3F279}"/>
    <dgm:cxn modelId="{B5A588D1-6268-4B8A-8114-AF8915ECFFF9}" srcId="{1A30BA56-504E-4E48-9866-39ECE69EE307}" destId="{8AFB2796-65A9-41BA-B651-B8CEC275BC0C}" srcOrd="1" destOrd="0" parTransId="{B90C5AF8-3C1C-4D94-A76D-0BC38BD6B2A8}" sibTransId="{A3F862A6-7F63-4902-A4AE-A4A79B3D18E2}"/>
    <dgm:cxn modelId="{D5B15DED-E3B7-4D02-BAB0-61660B2CDBD5}" srcId="{A7377341-35AC-4B8D-B920-B1D0D464DFC9}" destId="{A609A149-BA41-4683-B185-803BACEA873D}" srcOrd="0" destOrd="0" parTransId="{4B922A74-4EA7-4B2F-8F6C-909AFD111781}" sibTransId="{EBF2F880-DDF4-4E92-BDB1-AD7E9335681A}"/>
    <dgm:cxn modelId="{3EFD92F2-2A60-450B-996B-FD2902146B03}" srcId="{46EB4BD8-6FDE-4FF3-81C5-B955C21D5446}" destId="{928B1D57-F2AE-44AD-941B-297C6475688E}" srcOrd="2" destOrd="0" parTransId="{FC9585A2-A913-4999-8F21-4766D9AEF22C}" sibTransId="{D1A640C8-AFD1-458C-B23D-5837B3949950}"/>
    <dgm:cxn modelId="{0A4E0B3B-D6B6-42AA-B504-3DAFB056CB31}" type="presParOf" srcId="{0E68E6EC-450F-49C2-B2DA-1FDF72145DF8}" destId="{1895181F-2222-4604-8ED7-B481EEBA3148}" srcOrd="0" destOrd="0" presId="urn:microsoft.com/office/officeart/2008/layout/VerticalCurvedList"/>
    <dgm:cxn modelId="{41DA8B63-1008-4F59-8CE6-629307C6FFD2}" type="presParOf" srcId="{1895181F-2222-4604-8ED7-B481EEBA3148}" destId="{51700B76-8931-4D2E-9605-BB029E45FCD2}" srcOrd="0" destOrd="0" presId="urn:microsoft.com/office/officeart/2008/layout/VerticalCurvedList"/>
    <dgm:cxn modelId="{E51F24AD-D8AB-4B9E-8D98-746F8731B688}" type="presParOf" srcId="{51700B76-8931-4D2E-9605-BB029E45FCD2}" destId="{7CF51081-0EC2-4339-8B3D-B9B949242F9A}" srcOrd="0" destOrd="0" presId="urn:microsoft.com/office/officeart/2008/layout/VerticalCurvedList"/>
    <dgm:cxn modelId="{9C00332D-5919-425B-B0C7-641F3972D230}" type="presParOf" srcId="{51700B76-8931-4D2E-9605-BB029E45FCD2}" destId="{D7FBB979-F610-4719-82DA-D3AA87DEA0D6}" srcOrd="1" destOrd="0" presId="urn:microsoft.com/office/officeart/2008/layout/VerticalCurvedList"/>
    <dgm:cxn modelId="{C0DE3410-3F6E-468A-BE07-A4ACBF0FDC12}" type="presParOf" srcId="{51700B76-8931-4D2E-9605-BB029E45FCD2}" destId="{8B5A5386-A685-4C82-B467-2EB126A56EDE}" srcOrd="2" destOrd="0" presId="urn:microsoft.com/office/officeart/2008/layout/VerticalCurvedList"/>
    <dgm:cxn modelId="{F1144ADF-1B8C-4D9D-8B19-EBE969C40816}" type="presParOf" srcId="{51700B76-8931-4D2E-9605-BB029E45FCD2}" destId="{60B0441F-B3FB-4219-A203-9F99827A43E4}" srcOrd="3" destOrd="0" presId="urn:microsoft.com/office/officeart/2008/layout/VerticalCurvedList"/>
    <dgm:cxn modelId="{3515BE5C-E7B9-4914-8B47-46A865AAA995}" type="presParOf" srcId="{1895181F-2222-4604-8ED7-B481EEBA3148}" destId="{39CE77F0-7F68-49A0-98E0-7F1EA3BAFB87}" srcOrd="1" destOrd="0" presId="urn:microsoft.com/office/officeart/2008/layout/VerticalCurvedList"/>
    <dgm:cxn modelId="{9C29AC96-A377-4638-A870-A33B59682816}" type="presParOf" srcId="{1895181F-2222-4604-8ED7-B481EEBA3148}" destId="{DBDD6248-5513-49A2-A4C8-263C4EADB68E}" srcOrd="2" destOrd="0" presId="urn:microsoft.com/office/officeart/2008/layout/VerticalCurvedList"/>
    <dgm:cxn modelId="{629F8412-9379-4E84-ABE1-022733B49118}" type="presParOf" srcId="{DBDD6248-5513-49A2-A4C8-263C4EADB68E}" destId="{A8409619-0004-4CC7-A03D-F76CC5CF4BB5}" srcOrd="0" destOrd="0" presId="urn:microsoft.com/office/officeart/2008/layout/VerticalCurvedList"/>
    <dgm:cxn modelId="{66BC877B-03AE-4926-979B-0DC2F91B9F22}" type="presParOf" srcId="{1895181F-2222-4604-8ED7-B481EEBA3148}" destId="{3AAB89A6-6DE3-436E-A904-305B94523D82}" srcOrd="3" destOrd="0" presId="urn:microsoft.com/office/officeart/2008/layout/VerticalCurvedList"/>
    <dgm:cxn modelId="{FFD691E1-5FA9-4C61-A132-1D0428052751}" type="presParOf" srcId="{1895181F-2222-4604-8ED7-B481EEBA3148}" destId="{57BD282A-F15E-4CBC-B098-0018816EB1EC}" srcOrd="4" destOrd="0" presId="urn:microsoft.com/office/officeart/2008/layout/VerticalCurvedList"/>
    <dgm:cxn modelId="{646D2B31-4284-4307-9D68-876C02E2D1CE}" type="presParOf" srcId="{57BD282A-F15E-4CBC-B098-0018816EB1EC}" destId="{2202E878-C237-4999-B694-6A0823C382EB}" srcOrd="0" destOrd="0" presId="urn:microsoft.com/office/officeart/2008/layout/VerticalCurvedList"/>
    <dgm:cxn modelId="{CF1F0D37-50E3-400F-854A-3516EE8A4F33}" type="presParOf" srcId="{1895181F-2222-4604-8ED7-B481EEBA3148}" destId="{87345248-A649-4E7E-A69A-8ABE28DFB5A2}" srcOrd="5" destOrd="0" presId="urn:microsoft.com/office/officeart/2008/layout/VerticalCurvedList"/>
    <dgm:cxn modelId="{37193A33-2168-4C1A-89F0-841C2A22CB5B}" type="presParOf" srcId="{1895181F-2222-4604-8ED7-B481EEBA3148}" destId="{81DD271B-6C19-47D8-B871-80693AD3DE38}" srcOrd="6" destOrd="0" presId="urn:microsoft.com/office/officeart/2008/layout/VerticalCurvedList"/>
    <dgm:cxn modelId="{A18894B4-9FE2-4744-9A32-8258AFFBF94C}" type="presParOf" srcId="{81DD271B-6C19-47D8-B871-80693AD3DE38}" destId="{6BE84758-C120-49A8-B2A8-39200FCEC4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89F0A-CCAD-4AE7-BF0C-631F1CA42D8B}"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82BE16D4-2A68-44EA-A839-46AE8A971D57}">
      <dgm:prSet/>
      <dgm:spPr/>
      <dgm:t>
        <a:bodyPr/>
        <a:lstStyle/>
        <a:p>
          <a:r>
            <a:rPr lang="en-GB" dirty="0"/>
            <a:t>Reviewed secondary analyses:</a:t>
          </a:r>
          <a:endParaRPr lang="en-US" dirty="0"/>
        </a:p>
      </dgm:t>
    </dgm:pt>
    <dgm:pt modelId="{839F0B7A-D717-432E-AEBA-249560B59921}" type="parTrans" cxnId="{5D951DA8-944C-4D11-996C-5A21B611CEE1}">
      <dgm:prSet/>
      <dgm:spPr/>
      <dgm:t>
        <a:bodyPr/>
        <a:lstStyle/>
        <a:p>
          <a:endParaRPr lang="en-US"/>
        </a:p>
      </dgm:t>
    </dgm:pt>
    <dgm:pt modelId="{EAE1E6DD-8D69-45AE-8D8D-3674FA8B046F}" type="sibTrans" cxnId="{5D951DA8-944C-4D11-996C-5A21B611CEE1}">
      <dgm:prSet/>
      <dgm:spPr/>
      <dgm:t>
        <a:bodyPr/>
        <a:lstStyle/>
        <a:p>
          <a:endParaRPr lang="en-US"/>
        </a:p>
      </dgm:t>
    </dgm:pt>
    <dgm:pt modelId="{115396A9-5037-4D49-A762-140B26FFFB4E}">
      <dgm:prSet/>
      <dgm:spPr/>
      <dgm:t>
        <a:bodyPr/>
        <a:lstStyle/>
        <a:p>
          <a:r>
            <a:rPr lang="en-GB" dirty="0"/>
            <a:t>Export measures of revealed competitive advantage, complexity and proximity to UK capabilities  </a:t>
          </a:r>
          <a:endParaRPr lang="en-US" dirty="0"/>
        </a:p>
      </dgm:t>
    </dgm:pt>
    <dgm:pt modelId="{22A6B381-97DC-4E6E-9358-468AB0768EF1}" type="parTrans" cxnId="{99D25D01-464F-42D5-A989-AA23BE1C854C}">
      <dgm:prSet/>
      <dgm:spPr/>
      <dgm:t>
        <a:bodyPr/>
        <a:lstStyle/>
        <a:p>
          <a:endParaRPr lang="en-US"/>
        </a:p>
      </dgm:t>
    </dgm:pt>
    <dgm:pt modelId="{C7EB70AF-801A-4192-BF6E-02436AE61340}" type="sibTrans" cxnId="{99D25D01-464F-42D5-A989-AA23BE1C854C}">
      <dgm:prSet/>
      <dgm:spPr/>
      <dgm:t>
        <a:bodyPr/>
        <a:lstStyle/>
        <a:p>
          <a:endParaRPr lang="en-US"/>
        </a:p>
      </dgm:t>
    </dgm:pt>
    <dgm:pt modelId="{C61B952A-9551-4394-82F5-EB7386F37DAF}">
      <dgm:prSet/>
      <dgm:spPr/>
      <dgm:t>
        <a:bodyPr/>
        <a:lstStyle/>
        <a:p>
          <a:r>
            <a:rPr lang="en-GB"/>
            <a:t>Worked with ‘real time’ dataset obtained from Beauhurst’s financial database</a:t>
          </a:r>
          <a:endParaRPr lang="en-US"/>
        </a:p>
      </dgm:t>
    </dgm:pt>
    <dgm:pt modelId="{03F9E15C-729B-4675-88C4-8DD14846079E}" type="parTrans" cxnId="{A8046062-72A0-4C46-8A7B-6C76ABC6ACDC}">
      <dgm:prSet/>
      <dgm:spPr/>
      <dgm:t>
        <a:bodyPr/>
        <a:lstStyle/>
        <a:p>
          <a:endParaRPr lang="en-US"/>
        </a:p>
      </dgm:t>
    </dgm:pt>
    <dgm:pt modelId="{1095F519-15C4-4BA7-B722-EFB99CEF9432}" type="sibTrans" cxnId="{A8046062-72A0-4C46-8A7B-6C76ABC6ACDC}">
      <dgm:prSet/>
      <dgm:spPr/>
      <dgm:t>
        <a:bodyPr/>
        <a:lstStyle/>
        <a:p>
          <a:endParaRPr lang="en-US"/>
        </a:p>
      </dgm:t>
    </dgm:pt>
    <dgm:pt modelId="{42677D04-6C2C-4217-B2BF-2A1E135E7D48}">
      <dgm:prSet/>
      <dgm:spPr/>
      <dgm:t>
        <a:bodyPr/>
        <a:lstStyle/>
        <a:p>
          <a:r>
            <a:rPr lang="en-GB"/>
            <a:t>Descriptive statistics</a:t>
          </a:r>
          <a:endParaRPr lang="en-US"/>
        </a:p>
      </dgm:t>
    </dgm:pt>
    <dgm:pt modelId="{CC40E1C8-7B08-4E46-BEBF-BAC5CF986A7D}" type="parTrans" cxnId="{DAD0254D-2DE5-4257-84C0-CACC95C9E76D}">
      <dgm:prSet/>
      <dgm:spPr/>
      <dgm:t>
        <a:bodyPr/>
        <a:lstStyle/>
        <a:p>
          <a:endParaRPr lang="en-US"/>
        </a:p>
      </dgm:t>
    </dgm:pt>
    <dgm:pt modelId="{74470F4D-E3F3-4968-8F71-66EDCF8762D7}" type="sibTrans" cxnId="{DAD0254D-2DE5-4257-84C0-CACC95C9E76D}">
      <dgm:prSet/>
      <dgm:spPr/>
      <dgm:t>
        <a:bodyPr/>
        <a:lstStyle/>
        <a:p>
          <a:endParaRPr lang="en-US"/>
        </a:p>
      </dgm:t>
    </dgm:pt>
    <dgm:pt modelId="{EED915B0-B833-4BE3-BD5A-FE3EE706AAD3}">
      <dgm:prSet/>
      <dgm:spPr/>
      <dgm:t>
        <a:bodyPr/>
        <a:lstStyle/>
        <a:p>
          <a:r>
            <a:rPr lang="en-GB"/>
            <a:t>Industry space analysis</a:t>
          </a:r>
          <a:endParaRPr lang="en-US"/>
        </a:p>
      </dgm:t>
    </dgm:pt>
    <dgm:pt modelId="{E848FDB9-6E65-4312-8BED-0FBD79D0DECB}" type="parTrans" cxnId="{1E879A45-D271-4339-B126-58C5344B9AB7}">
      <dgm:prSet/>
      <dgm:spPr/>
      <dgm:t>
        <a:bodyPr/>
        <a:lstStyle/>
        <a:p>
          <a:endParaRPr lang="en-US"/>
        </a:p>
      </dgm:t>
    </dgm:pt>
    <dgm:pt modelId="{B2963A6B-B09B-4B90-B241-D78B3EA955A2}" type="sibTrans" cxnId="{1E879A45-D271-4339-B126-58C5344B9AB7}">
      <dgm:prSet/>
      <dgm:spPr/>
      <dgm:t>
        <a:bodyPr/>
        <a:lstStyle/>
        <a:p>
          <a:endParaRPr lang="en-US"/>
        </a:p>
      </dgm:t>
    </dgm:pt>
    <dgm:pt modelId="{264A4038-950E-40B5-AD5C-ABD1EAB9B982}">
      <dgm:prSet/>
      <dgm:spPr/>
      <dgm:t>
        <a:bodyPr/>
        <a:lstStyle/>
        <a:p>
          <a:r>
            <a:rPr lang="en-GB"/>
            <a:t>Technology industry cluster analysis</a:t>
          </a:r>
          <a:endParaRPr lang="en-US"/>
        </a:p>
      </dgm:t>
    </dgm:pt>
    <dgm:pt modelId="{390A0357-5474-4345-B49D-09FA7E423664}" type="parTrans" cxnId="{768A69CB-7777-419F-8B11-FD70CE8FD2AB}">
      <dgm:prSet/>
      <dgm:spPr/>
      <dgm:t>
        <a:bodyPr/>
        <a:lstStyle/>
        <a:p>
          <a:endParaRPr lang="en-US"/>
        </a:p>
      </dgm:t>
    </dgm:pt>
    <dgm:pt modelId="{B0E8A5C4-7847-406B-82BF-CD163D329EB9}" type="sibTrans" cxnId="{768A69CB-7777-419F-8B11-FD70CE8FD2AB}">
      <dgm:prSet/>
      <dgm:spPr/>
      <dgm:t>
        <a:bodyPr/>
        <a:lstStyle/>
        <a:p>
          <a:endParaRPr lang="en-US"/>
        </a:p>
      </dgm:t>
    </dgm:pt>
    <dgm:pt modelId="{F6E871C1-A894-4E27-8EB7-4D50E05FCDE2}">
      <dgm:prSet/>
      <dgm:spPr/>
      <dgm:t>
        <a:bodyPr/>
        <a:lstStyle/>
        <a:p>
          <a:r>
            <a:rPr lang="en-GB"/>
            <a:t>Technology &amp; equity/grant funding regressions</a:t>
          </a:r>
          <a:endParaRPr lang="en-US"/>
        </a:p>
      </dgm:t>
    </dgm:pt>
    <dgm:pt modelId="{9124BD13-0297-481A-AD67-0FCDE312BEDC}" type="parTrans" cxnId="{F112A315-38D8-499B-9687-F1592189DE4F}">
      <dgm:prSet/>
      <dgm:spPr/>
      <dgm:t>
        <a:bodyPr/>
        <a:lstStyle/>
        <a:p>
          <a:endParaRPr lang="en-US"/>
        </a:p>
      </dgm:t>
    </dgm:pt>
    <dgm:pt modelId="{5EEC7125-CA58-445C-B13E-4BE39C1A27D1}" type="sibTrans" cxnId="{F112A315-38D8-499B-9687-F1592189DE4F}">
      <dgm:prSet/>
      <dgm:spPr/>
      <dgm:t>
        <a:bodyPr/>
        <a:lstStyle/>
        <a:p>
          <a:endParaRPr lang="en-US"/>
        </a:p>
      </dgm:t>
    </dgm:pt>
    <dgm:pt modelId="{20F7208A-4D03-4D4A-87D3-F8038AAD6013}">
      <dgm:prSet/>
      <dgm:spPr/>
      <dgm:t>
        <a:bodyPr/>
        <a:lstStyle/>
        <a:p>
          <a:r>
            <a:rPr lang="en-GB" dirty="0"/>
            <a:t>Patents including revealed technological advantage and expected return on investment</a:t>
          </a:r>
          <a:endParaRPr lang="en-US" dirty="0"/>
        </a:p>
      </dgm:t>
    </dgm:pt>
    <dgm:pt modelId="{C8876CBF-0383-49F3-B854-C02BCD264337}" type="parTrans" cxnId="{504F2AF9-A0FD-44F6-9602-584D2AEC58E7}">
      <dgm:prSet/>
      <dgm:spPr/>
      <dgm:t>
        <a:bodyPr/>
        <a:lstStyle/>
        <a:p>
          <a:endParaRPr lang="en-GB"/>
        </a:p>
      </dgm:t>
    </dgm:pt>
    <dgm:pt modelId="{BF16925C-D7F3-4EF4-9A1B-526C0FAD9952}" type="sibTrans" cxnId="{504F2AF9-A0FD-44F6-9602-584D2AEC58E7}">
      <dgm:prSet/>
      <dgm:spPr/>
      <dgm:t>
        <a:bodyPr/>
        <a:lstStyle/>
        <a:p>
          <a:endParaRPr lang="en-GB"/>
        </a:p>
      </dgm:t>
    </dgm:pt>
    <dgm:pt modelId="{BC2C1A00-DDB7-4EC7-8990-4DFA21D6DC2C}" type="pres">
      <dgm:prSet presAssocID="{8B089F0A-CCAD-4AE7-BF0C-631F1CA42D8B}" presName="Name0" presStyleCnt="0">
        <dgm:presLayoutVars>
          <dgm:dir/>
          <dgm:animLvl val="lvl"/>
          <dgm:resizeHandles val="exact"/>
        </dgm:presLayoutVars>
      </dgm:prSet>
      <dgm:spPr/>
    </dgm:pt>
    <dgm:pt modelId="{BAA86396-D6F7-46C4-A3D2-45935CD8DDFC}" type="pres">
      <dgm:prSet presAssocID="{82BE16D4-2A68-44EA-A839-46AE8A971D57}" presName="linNode" presStyleCnt="0"/>
      <dgm:spPr/>
    </dgm:pt>
    <dgm:pt modelId="{9EF63F9C-7DB3-49E6-943E-5677F902D756}" type="pres">
      <dgm:prSet presAssocID="{82BE16D4-2A68-44EA-A839-46AE8A971D57}" presName="parentText" presStyleLbl="node1" presStyleIdx="0" presStyleCnt="2">
        <dgm:presLayoutVars>
          <dgm:chMax val="1"/>
          <dgm:bulletEnabled val="1"/>
        </dgm:presLayoutVars>
      </dgm:prSet>
      <dgm:spPr/>
    </dgm:pt>
    <dgm:pt modelId="{FE4D497F-B90B-4DFB-AC5A-ECBD7C29266C}" type="pres">
      <dgm:prSet presAssocID="{82BE16D4-2A68-44EA-A839-46AE8A971D57}" presName="descendantText" presStyleLbl="alignAccFollowNode1" presStyleIdx="0" presStyleCnt="2">
        <dgm:presLayoutVars>
          <dgm:bulletEnabled val="1"/>
        </dgm:presLayoutVars>
      </dgm:prSet>
      <dgm:spPr/>
    </dgm:pt>
    <dgm:pt modelId="{C910CE00-0842-40A7-8E23-FF1B6A8025F2}" type="pres">
      <dgm:prSet presAssocID="{EAE1E6DD-8D69-45AE-8D8D-3674FA8B046F}" presName="sp" presStyleCnt="0"/>
      <dgm:spPr/>
    </dgm:pt>
    <dgm:pt modelId="{90AFC47D-3BBF-4B86-8156-D2419A1F4F6C}" type="pres">
      <dgm:prSet presAssocID="{C61B952A-9551-4394-82F5-EB7386F37DAF}" presName="linNode" presStyleCnt="0"/>
      <dgm:spPr/>
    </dgm:pt>
    <dgm:pt modelId="{DB5AA805-66C2-41EE-B17E-48D4157A88A7}" type="pres">
      <dgm:prSet presAssocID="{C61B952A-9551-4394-82F5-EB7386F37DAF}" presName="parentText" presStyleLbl="node1" presStyleIdx="1" presStyleCnt="2">
        <dgm:presLayoutVars>
          <dgm:chMax val="1"/>
          <dgm:bulletEnabled val="1"/>
        </dgm:presLayoutVars>
      </dgm:prSet>
      <dgm:spPr/>
    </dgm:pt>
    <dgm:pt modelId="{6AE03333-2179-43AD-A5C4-C14949BD0E96}" type="pres">
      <dgm:prSet presAssocID="{C61B952A-9551-4394-82F5-EB7386F37DAF}" presName="descendantText" presStyleLbl="alignAccFollowNode1" presStyleIdx="1" presStyleCnt="2">
        <dgm:presLayoutVars>
          <dgm:bulletEnabled val="1"/>
        </dgm:presLayoutVars>
      </dgm:prSet>
      <dgm:spPr/>
    </dgm:pt>
  </dgm:ptLst>
  <dgm:cxnLst>
    <dgm:cxn modelId="{99D25D01-464F-42D5-A989-AA23BE1C854C}" srcId="{82BE16D4-2A68-44EA-A839-46AE8A971D57}" destId="{115396A9-5037-4D49-A762-140B26FFFB4E}" srcOrd="1" destOrd="0" parTransId="{22A6B381-97DC-4E6E-9358-468AB0768EF1}" sibTransId="{C7EB70AF-801A-4192-BF6E-02436AE61340}"/>
    <dgm:cxn modelId="{10ED040B-9F59-46E3-A56B-5A89A3EBECD6}" type="presOf" srcId="{115396A9-5037-4D49-A762-140B26FFFB4E}" destId="{FE4D497F-B90B-4DFB-AC5A-ECBD7C29266C}" srcOrd="0" destOrd="1" presId="urn:microsoft.com/office/officeart/2005/8/layout/vList5"/>
    <dgm:cxn modelId="{F112A315-38D8-499B-9687-F1592189DE4F}" srcId="{C61B952A-9551-4394-82F5-EB7386F37DAF}" destId="{F6E871C1-A894-4E27-8EB7-4D50E05FCDE2}" srcOrd="3" destOrd="0" parTransId="{9124BD13-0297-481A-AD67-0FCDE312BEDC}" sibTransId="{5EEC7125-CA58-445C-B13E-4BE39C1A27D1}"/>
    <dgm:cxn modelId="{6B2CC61D-6800-4BBE-92AF-F04E1D0052B3}" type="presOf" srcId="{F6E871C1-A894-4E27-8EB7-4D50E05FCDE2}" destId="{6AE03333-2179-43AD-A5C4-C14949BD0E96}" srcOrd="0" destOrd="3" presId="urn:microsoft.com/office/officeart/2005/8/layout/vList5"/>
    <dgm:cxn modelId="{7580D55B-4629-48EB-93CB-723511A711C1}" type="presOf" srcId="{82BE16D4-2A68-44EA-A839-46AE8A971D57}" destId="{9EF63F9C-7DB3-49E6-943E-5677F902D756}" srcOrd="0" destOrd="0" presId="urn:microsoft.com/office/officeart/2005/8/layout/vList5"/>
    <dgm:cxn modelId="{A8046062-72A0-4C46-8A7B-6C76ABC6ACDC}" srcId="{8B089F0A-CCAD-4AE7-BF0C-631F1CA42D8B}" destId="{C61B952A-9551-4394-82F5-EB7386F37DAF}" srcOrd="1" destOrd="0" parTransId="{03F9E15C-729B-4675-88C4-8DD14846079E}" sibTransId="{1095F519-15C4-4BA7-B722-EFB99CEF9432}"/>
    <dgm:cxn modelId="{30804863-3B8A-4299-BD7A-934E35B9A928}" type="presOf" srcId="{42677D04-6C2C-4217-B2BF-2A1E135E7D48}" destId="{6AE03333-2179-43AD-A5C4-C14949BD0E96}" srcOrd="0" destOrd="0" presId="urn:microsoft.com/office/officeart/2005/8/layout/vList5"/>
    <dgm:cxn modelId="{F8403E44-7278-4AF9-B27A-2E751D1A0891}" type="presOf" srcId="{EED915B0-B833-4BE3-BD5A-FE3EE706AAD3}" destId="{6AE03333-2179-43AD-A5C4-C14949BD0E96}" srcOrd="0" destOrd="1" presId="urn:microsoft.com/office/officeart/2005/8/layout/vList5"/>
    <dgm:cxn modelId="{1E879A45-D271-4339-B126-58C5344B9AB7}" srcId="{C61B952A-9551-4394-82F5-EB7386F37DAF}" destId="{EED915B0-B833-4BE3-BD5A-FE3EE706AAD3}" srcOrd="1" destOrd="0" parTransId="{E848FDB9-6E65-4312-8BED-0FBD79D0DECB}" sibTransId="{B2963A6B-B09B-4B90-B241-D78B3EA955A2}"/>
    <dgm:cxn modelId="{DAD0254D-2DE5-4257-84C0-CACC95C9E76D}" srcId="{C61B952A-9551-4394-82F5-EB7386F37DAF}" destId="{42677D04-6C2C-4217-B2BF-2A1E135E7D48}" srcOrd="0" destOrd="0" parTransId="{CC40E1C8-7B08-4E46-BEBF-BAC5CF986A7D}" sibTransId="{74470F4D-E3F3-4968-8F71-66EDCF8762D7}"/>
    <dgm:cxn modelId="{5D951DA8-944C-4D11-996C-5A21B611CEE1}" srcId="{8B089F0A-CCAD-4AE7-BF0C-631F1CA42D8B}" destId="{82BE16D4-2A68-44EA-A839-46AE8A971D57}" srcOrd="0" destOrd="0" parTransId="{839F0B7A-D717-432E-AEBA-249560B59921}" sibTransId="{EAE1E6DD-8D69-45AE-8D8D-3674FA8B046F}"/>
    <dgm:cxn modelId="{E71DEEB1-F5FC-454E-90F5-A11E84E43CA6}" type="presOf" srcId="{264A4038-950E-40B5-AD5C-ABD1EAB9B982}" destId="{6AE03333-2179-43AD-A5C4-C14949BD0E96}" srcOrd="0" destOrd="2" presId="urn:microsoft.com/office/officeart/2005/8/layout/vList5"/>
    <dgm:cxn modelId="{0D7EB0B4-0247-4426-B0D3-BD54D289A706}" type="presOf" srcId="{8B089F0A-CCAD-4AE7-BF0C-631F1CA42D8B}" destId="{BC2C1A00-DDB7-4EC7-8990-4DFA21D6DC2C}" srcOrd="0" destOrd="0" presId="urn:microsoft.com/office/officeart/2005/8/layout/vList5"/>
    <dgm:cxn modelId="{768A69CB-7777-419F-8B11-FD70CE8FD2AB}" srcId="{C61B952A-9551-4394-82F5-EB7386F37DAF}" destId="{264A4038-950E-40B5-AD5C-ABD1EAB9B982}" srcOrd="2" destOrd="0" parTransId="{390A0357-5474-4345-B49D-09FA7E423664}" sibTransId="{B0E8A5C4-7847-406B-82BF-CD163D329EB9}"/>
    <dgm:cxn modelId="{E3AF31D3-4CC5-45A5-A135-899240A96C31}" type="presOf" srcId="{C61B952A-9551-4394-82F5-EB7386F37DAF}" destId="{DB5AA805-66C2-41EE-B17E-48D4157A88A7}" srcOrd="0" destOrd="0" presId="urn:microsoft.com/office/officeart/2005/8/layout/vList5"/>
    <dgm:cxn modelId="{504F2AF9-A0FD-44F6-9602-584D2AEC58E7}" srcId="{82BE16D4-2A68-44EA-A839-46AE8A971D57}" destId="{20F7208A-4D03-4D4A-87D3-F8038AAD6013}" srcOrd="0" destOrd="0" parTransId="{C8876CBF-0383-49F3-B854-C02BCD264337}" sibTransId="{BF16925C-D7F3-4EF4-9A1B-526C0FAD9952}"/>
    <dgm:cxn modelId="{17A11BFC-481B-4BB5-AF13-5983C87D7AD6}" type="presOf" srcId="{20F7208A-4D03-4D4A-87D3-F8038AAD6013}" destId="{FE4D497F-B90B-4DFB-AC5A-ECBD7C29266C}" srcOrd="0" destOrd="0" presId="urn:microsoft.com/office/officeart/2005/8/layout/vList5"/>
    <dgm:cxn modelId="{1BBDD427-BEF6-4F6C-B5AB-120ED2A503A3}" type="presParOf" srcId="{BC2C1A00-DDB7-4EC7-8990-4DFA21D6DC2C}" destId="{BAA86396-D6F7-46C4-A3D2-45935CD8DDFC}" srcOrd="0" destOrd="0" presId="urn:microsoft.com/office/officeart/2005/8/layout/vList5"/>
    <dgm:cxn modelId="{2DDBFF64-FCEE-4763-8652-065483CBBF70}" type="presParOf" srcId="{BAA86396-D6F7-46C4-A3D2-45935CD8DDFC}" destId="{9EF63F9C-7DB3-49E6-943E-5677F902D756}" srcOrd="0" destOrd="0" presId="urn:microsoft.com/office/officeart/2005/8/layout/vList5"/>
    <dgm:cxn modelId="{9E2C5953-6CDA-49B4-8998-D9215C2E0E32}" type="presParOf" srcId="{BAA86396-D6F7-46C4-A3D2-45935CD8DDFC}" destId="{FE4D497F-B90B-4DFB-AC5A-ECBD7C29266C}" srcOrd="1" destOrd="0" presId="urn:microsoft.com/office/officeart/2005/8/layout/vList5"/>
    <dgm:cxn modelId="{A010FE98-FA23-4AC7-A27A-ADE68A05FD0B}" type="presParOf" srcId="{BC2C1A00-DDB7-4EC7-8990-4DFA21D6DC2C}" destId="{C910CE00-0842-40A7-8E23-FF1B6A8025F2}" srcOrd="1" destOrd="0" presId="urn:microsoft.com/office/officeart/2005/8/layout/vList5"/>
    <dgm:cxn modelId="{2F6748FC-5B56-4ECE-B16A-05BA19EF19BD}" type="presParOf" srcId="{BC2C1A00-DDB7-4EC7-8990-4DFA21D6DC2C}" destId="{90AFC47D-3BBF-4B86-8156-D2419A1F4F6C}" srcOrd="2" destOrd="0" presId="urn:microsoft.com/office/officeart/2005/8/layout/vList5"/>
    <dgm:cxn modelId="{6C856EB2-3AAF-4945-9639-BF04DBB90498}" type="presParOf" srcId="{90AFC47D-3BBF-4B86-8156-D2419A1F4F6C}" destId="{DB5AA805-66C2-41EE-B17E-48D4157A88A7}" srcOrd="0" destOrd="0" presId="urn:microsoft.com/office/officeart/2005/8/layout/vList5"/>
    <dgm:cxn modelId="{E73B227A-74D8-4D57-B30D-74EF02388BE5}" type="presParOf" srcId="{90AFC47D-3BBF-4B86-8156-D2419A1F4F6C}" destId="{6AE03333-2179-43AD-A5C4-C14949BD0E9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7C5C7-FDEE-4A84-A279-CEDC288ED67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B747D0D-3585-4553-B4FE-B8EB10C95A04}">
      <dgm:prSet/>
      <dgm:spPr/>
      <dgm:t>
        <a:bodyPr/>
        <a:lstStyle/>
        <a:p>
          <a:pPr>
            <a:lnSpc>
              <a:spcPct val="100000"/>
            </a:lnSpc>
          </a:pPr>
          <a:r>
            <a:rPr lang="en-GB" b="1"/>
            <a:t>Strengths in patents: </a:t>
          </a:r>
          <a:r>
            <a:rPr lang="en-GB"/>
            <a:t>Tidal Stream, Offshore Wind, Carbon Capture, Utilization and Storage (CCUS), Nuclear technologies, Smart systems. Building fabrics</a:t>
          </a:r>
          <a:endParaRPr lang="en-US"/>
        </a:p>
      </dgm:t>
    </dgm:pt>
    <dgm:pt modelId="{3601D73C-C021-4DD9-BBD3-7FBE27E7A55D}" type="parTrans" cxnId="{47A9E901-C518-46DD-A5B8-013DC75255FF}">
      <dgm:prSet/>
      <dgm:spPr/>
      <dgm:t>
        <a:bodyPr/>
        <a:lstStyle/>
        <a:p>
          <a:endParaRPr lang="en-US"/>
        </a:p>
      </dgm:t>
    </dgm:pt>
    <dgm:pt modelId="{B3D0228E-ADB5-4A09-BB33-9BE3421BEEFE}" type="sibTrans" cxnId="{47A9E901-C518-46DD-A5B8-013DC75255FF}">
      <dgm:prSet/>
      <dgm:spPr/>
      <dgm:t>
        <a:bodyPr/>
        <a:lstStyle/>
        <a:p>
          <a:pPr>
            <a:lnSpc>
              <a:spcPct val="100000"/>
            </a:lnSpc>
          </a:pPr>
          <a:endParaRPr lang="en-US"/>
        </a:p>
      </dgm:t>
    </dgm:pt>
    <dgm:pt modelId="{8C0B0EB5-9665-4373-88BD-21B0B2D894D0}">
      <dgm:prSet/>
      <dgm:spPr/>
      <dgm:t>
        <a:bodyPr/>
        <a:lstStyle/>
        <a:p>
          <a:pPr>
            <a:lnSpc>
              <a:spcPct val="100000"/>
            </a:lnSpc>
          </a:pPr>
          <a:r>
            <a:rPr lang="en-GB" b="1"/>
            <a:t>Strengths in exports: </a:t>
          </a:r>
          <a:r>
            <a:rPr lang="en-GB"/>
            <a:t>Clean up/remediation of soil &amp; water, Environmental monitoring, analysis and assessment, Natural risk management, Gas flaring emissions reduction</a:t>
          </a:r>
          <a:endParaRPr lang="en-US"/>
        </a:p>
      </dgm:t>
    </dgm:pt>
    <dgm:pt modelId="{0549BDAC-08A1-4A02-B059-034211EAE87B}" type="parTrans" cxnId="{8F3F0C08-5173-4FA5-B179-4CDA42EA67FD}">
      <dgm:prSet/>
      <dgm:spPr/>
      <dgm:t>
        <a:bodyPr/>
        <a:lstStyle/>
        <a:p>
          <a:endParaRPr lang="en-US"/>
        </a:p>
      </dgm:t>
    </dgm:pt>
    <dgm:pt modelId="{5B243F63-B841-42A3-9FF5-B05C21EBB396}" type="sibTrans" cxnId="{8F3F0C08-5173-4FA5-B179-4CDA42EA67FD}">
      <dgm:prSet/>
      <dgm:spPr/>
      <dgm:t>
        <a:bodyPr/>
        <a:lstStyle/>
        <a:p>
          <a:pPr>
            <a:lnSpc>
              <a:spcPct val="100000"/>
            </a:lnSpc>
          </a:pPr>
          <a:endParaRPr lang="en-US"/>
        </a:p>
      </dgm:t>
    </dgm:pt>
    <dgm:pt modelId="{3B98E133-1BFD-4E7B-9F65-9F757B7433C0}">
      <dgm:prSet/>
      <dgm:spPr/>
      <dgm:t>
        <a:bodyPr/>
        <a:lstStyle/>
        <a:p>
          <a:pPr>
            <a:lnSpc>
              <a:spcPct val="100000"/>
            </a:lnSpc>
          </a:pPr>
          <a:r>
            <a:rPr lang="en-GB" b="1"/>
            <a:t>Strengths in industry connections: </a:t>
          </a:r>
          <a:r>
            <a:rPr lang="en-GB"/>
            <a:t>Transport, Energy</a:t>
          </a:r>
          <a:endParaRPr lang="en-US"/>
        </a:p>
      </dgm:t>
    </dgm:pt>
    <dgm:pt modelId="{F380BF34-45EA-4741-81EB-995C1DE345F4}" type="parTrans" cxnId="{F4BF9075-2D46-48F3-93E4-A2D45F0A1D84}">
      <dgm:prSet/>
      <dgm:spPr/>
      <dgm:t>
        <a:bodyPr/>
        <a:lstStyle/>
        <a:p>
          <a:endParaRPr lang="en-US"/>
        </a:p>
      </dgm:t>
    </dgm:pt>
    <dgm:pt modelId="{50C709D8-FF8A-4B04-903A-08AA8A51D973}" type="sibTrans" cxnId="{F4BF9075-2D46-48F3-93E4-A2D45F0A1D84}">
      <dgm:prSet/>
      <dgm:spPr/>
      <dgm:t>
        <a:bodyPr/>
        <a:lstStyle/>
        <a:p>
          <a:pPr>
            <a:lnSpc>
              <a:spcPct val="100000"/>
            </a:lnSpc>
          </a:pPr>
          <a:endParaRPr lang="en-US"/>
        </a:p>
      </dgm:t>
    </dgm:pt>
    <dgm:pt modelId="{170A5CDF-8F03-4E95-9099-0C58855544BA}">
      <dgm:prSet/>
      <dgm:spPr/>
      <dgm:t>
        <a:bodyPr/>
        <a:lstStyle/>
        <a:p>
          <a:pPr>
            <a:lnSpc>
              <a:spcPct val="100000"/>
            </a:lnSpc>
          </a:pPr>
          <a:r>
            <a:rPr lang="en-GB" b="1" dirty="0"/>
            <a:t>Strengths in funding: </a:t>
          </a:r>
          <a:r>
            <a:rPr lang="en-GB" dirty="0"/>
            <a:t>Materials &amp; Packaging, Digital Platforms, Software</a:t>
          </a:r>
          <a:endParaRPr lang="en-US" dirty="0"/>
        </a:p>
      </dgm:t>
    </dgm:pt>
    <dgm:pt modelId="{0143FFA9-7013-411A-8378-D559FBDCE92E}" type="parTrans" cxnId="{A6C4A81C-F2D6-4027-9094-C6B0668889B1}">
      <dgm:prSet/>
      <dgm:spPr/>
      <dgm:t>
        <a:bodyPr/>
        <a:lstStyle/>
        <a:p>
          <a:endParaRPr lang="en-US"/>
        </a:p>
      </dgm:t>
    </dgm:pt>
    <dgm:pt modelId="{F5C1FFA0-D9AC-47D7-A0D4-89CD5756540C}" type="sibTrans" cxnId="{A6C4A81C-F2D6-4027-9094-C6B0668889B1}">
      <dgm:prSet/>
      <dgm:spPr/>
      <dgm:t>
        <a:bodyPr/>
        <a:lstStyle/>
        <a:p>
          <a:endParaRPr lang="en-US"/>
        </a:p>
      </dgm:t>
    </dgm:pt>
    <dgm:pt modelId="{DE6A0738-6CDC-4B98-B80F-EF9128FA06BA}" type="pres">
      <dgm:prSet presAssocID="{BA77C5C7-FDEE-4A84-A279-CEDC288ED672}" presName="root" presStyleCnt="0">
        <dgm:presLayoutVars>
          <dgm:dir/>
          <dgm:resizeHandles val="exact"/>
        </dgm:presLayoutVars>
      </dgm:prSet>
      <dgm:spPr/>
    </dgm:pt>
    <dgm:pt modelId="{3AC50260-2707-46CE-9ED7-2DD3800ED5E1}" type="pres">
      <dgm:prSet presAssocID="{BA77C5C7-FDEE-4A84-A279-CEDC288ED672}" presName="container" presStyleCnt="0">
        <dgm:presLayoutVars>
          <dgm:dir/>
          <dgm:resizeHandles val="exact"/>
        </dgm:presLayoutVars>
      </dgm:prSet>
      <dgm:spPr/>
    </dgm:pt>
    <dgm:pt modelId="{235DEEDC-1BAC-4CBD-8426-2375B09D1A08}" type="pres">
      <dgm:prSet presAssocID="{AB747D0D-3585-4553-B4FE-B8EB10C95A04}" presName="compNode" presStyleCnt="0"/>
      <dgm:spPr/>
    </dgm:pt>
    <dgm:pt modelId="{76A6E001-DBD6-4568-A6BA-41C8CBF1C7F9}" type="pres">
      <dgm:prSet presAssocID="{AB747D0D-3585-4553-B4FE-B8EB10C95A04}" presName="iconBgRect" presStyleLbl="bgShp" presStyleIdx="0" presStyleCnt="4"/>
      <dgm:spPr/>
    </dgm:pt>
    <dgm:pt modelId="{9009A0E9-CABD-4920-B63E-7F6BC75B790E}" type="pres">
      <dgm:prSet presAssocID="{AB747D0D-3585-4553-B4FE-B8EB10C95A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mill"/>
        </a:ext>
      </dgm:extLst>
    </dgm:pt>
    <dgm:pt modelId="{5F3934A3-0EC8-4F5E-9837-D7F18F3A6EC9}" type="pres">
      <dgm:prSet presAssocID="{AB747D0D-3585-4553-B4FE-B8EB10C95A04}" presName="spaceRect" presStyleCnt="0"/>
      <dgm:spPr/>
    </dgm:pt>
    <dgm:pt modelId="{583FDC73-60E9-4551-A73C-D6123E58C202}" type="pres">
      <dgm:prSet presAssocID="{AB747D0D-3585-4553-B4FE-B8EB10C95A04}" presName="textRect" presStyleLbl="revTx" presStyleIdx="0" presStyleCnt="4">
        <dgm:presLayoutVars>
          <dgm:chMax val="1"/>
          <dgm:chPref val="1"/>
        </dgm:presLayoutVars>
      </dgm:prSet>
      <dgm:spPr/>
    </dgm:pt>
    <dgm:pt modelId="{1743962C-EE41-4153-A3E2-9B9FB46CB03C}" type="pres">
      <dgm:prSet presAssocID="{B3D0228E-ADB5-4A09-BB33-9BE3421BEEFE}" presName="sibTrans" presStyleLbl="sibTrans2D1" presStyleIdx="0" presStyleCnt="0"/>
      <dgm:spPr/>
    </dgm:pt>
    <dgm:pt modelId="{45D72AFF-82B4-43A3-B44E-BBE7E3D7407B}" type="pres">
      <dgm:prSet presAssocID="{8C0B0EB5-9665-4373-88BD-21B0B2D894D0}" presName="compNode" presStyleCnt="0"/>
      <dgm:spPr/>
    </dgm:pt>
    <dgm:pt modelId="{0C03904B-863A-4A56-84EE-11C5672F31DF}" type="pres">
      <dgm:prSet presAssocID="{8C0B0EB5-9665-4373-88BD-21B0B2D894D0}" presName="iconBgRect" presStyleLbl="bgShp" presStyleIdx="1" presStyleCnt="4"/>
      <dgm:spPr/>
    </dgm:pt>
    <dgm:pt modelId="{5C6612EA-74C3-4113-8B30-3522B87F8660}" type="pres">
      <dgm:prSet presAssocID="{8C0B0EB5-9665-4373-88BD-21B0B2D894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3F165423-57F4-47D7-A825-6862D6C8C1B4}" type="pres">
      <dgm:prSet presAssocID="{8C0B0EB5-9665-4373-88BD-21B0B2D894D0}" presName="spaceRect" presStyleCnt="0"/>
      <dgm:spPr/>
    </dgm:pt>
    <dgm:pt modelId="{1CF0F1A6-FF29-4DBD-98E5-608320F425D2}" type="pres">
      <dgm:prSet presAssocID="{8C0B0EB5-9665-4373-88BD-21B0B2D894D0}" presName="textRect" presStyleLbl="revTx" presStyleIdx="1" presStyleCnt="4">
        <dgm:presLayoutVars>
          <dgm:chMax val="1"/>
          <dgm:chPref val="1"/>
        </dgm:presLayoutVars>
      </dgm:prSet>
      <dgm:spPr/>
    </dgm:pt>
    <dgm:pt modelId="{859887E8-E117-4FBF-BCE8-DF8425A062E2}" type="pres">
      <dgm:prSet presAssocID="{5B243F63-B841-42A3-9FF5-B05C21EBB396}" presName="sibTrans" presStyleLbl="sibTrans2D1" presStyleIdx="0" presStyleCnt="0"/>
      <dgm:spPr/>
    </dgm:pt>
    <dgm:pt modelId="{7A94F6B1-B2AB-4776-B1B0-DE3B8D6A15F9}" type="pres">
      <dgm:prSet presAssocID="{3B98E133-1BFD-4E7B-9F65-9F757B7433C0}" presName="compNode" presStyleCnt="0"/>
      <dgm:spPr/>
    </dgm:pt>
    <dgm:pt modelId="{ABBEC2A9-F254-4298-80D3-046E8C6563AB}" type="pres">
      <dgm:prSet presAssocID="{3B98E133-1BFD-4E7B-9F65-9F757B7433C0}" presName="iconBgRect" presStyleLbl="bgShp" presStyleIdx="2" presStyleCnt="4"/>
      <dgm:spPr/>
    </dgm:pt>
    <dgm:pt modelId="{DF06D7AB-4FAA-4909-8F88-092320223AB3}" type="pres">
      <dgm:prSet presAssocID="{3B98E133-1BFD-4E7B-9F65-9F757B7433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in"/>
        </a:ext>
      </dgm:extLst>
    </dgm:pt>
    <dgm:pt modelId="{A8F9D9BC-2EA9-4529-83C4-BC89B947242C}" type="pres">
      <dgm:prSet presAssocID="{3B98E133-1BFD-4E7B-9F65-9F757B7433C0}" presName="spaceRect" presStyleCnt="0"/>
      <dgm:spPr/>
    </dgm:pt>
    <dgm:pt modelId="{721678E3-178C-49CB-B532-FFA09678CA72}" type="pres">
      <dgm:prSet presAssocID="{3B98E133-1BFD-4E7B-9F65-9F757B7433C0}" presName="textRect" presStyleLbl="revTx" presStyleIdx="2" presStyleCnt="4">
        <dgm:presLayoutVars>
          <dgm:chMax val="1"/>
          <dgm:chPref val="1"/>
        </dgm:presLayoutVars>
      </dgm:prSet>
      <dgm:spPr/>
    </dgm:pt>
    <dgm:pt modelId="{12378A5B-605A-4D86-AA10-72A4775BECAF}" type="pres">
      <dgm:prSet presAssocID="{50C709D8-FF8A-4B04-903A-08AA8A51D973}" presName="sibTrans" presStyleLbl="sibTrans2D1" presStyleIdx="0" presStyleCnt="0"/>
      <dgm:spPr/>
    </dgm:pt>
    <dgm:pt modelId="{591A9F05-F69D-41CF-8E36-8F853482F74F}" type="pres">
      <dgm:prSet presAssocID="{170A5CDF-8F03-4E95-9099-0C58855544BA}" presName="compNode" presStyleCnt="0"/>
      <dgm:spPr/>
    </dgm:pt>
    <dgm:pt modelId="{827376E6-58C2-4CE3-A232-D4ECF745E305}" type="pres">
      <dgm:prSet presAssocID="{170A5CDF-8F03-4E95-9099-0C58855544BA}" presName="iconBgRect" presStyleLbl="bgShp" presStyleIdx="3" presStyleCnt="4"/>
      <dgm:spPr/>
    </dgm:pt>
    <dgm:pt modelId="{073A811D-7EC6-4BC3-8364-F91A2E33335C}" type="pres">
      <dgm:prSet presAssocID="{170A5CDF-8F03-4E95-9099-0C58855544B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F7769B67-47CB-4D94-91C2-EB8B5110E0A4}" type="pres">
      <dgm:prSet presAssocID="{170A5CDF-8F03-4E95-9099-0C58855544BA}" presName="spaceRect" presStyleCnt="0"/>
      <dgm:spPr/>
    </dgm:pt>
    <dgm:pt modelId="{5B6E07B0-67E5-44CB-A0A1-A4F6A8BE9102}" type="pres">
      <dgm:prSet presAssocID="{170A5CDF-8F03-4E95-9099-0C58855544BA}" presName="textRect" presStyleLbl="revTx" presStyleIdx="3" presStyleCnt="4">
        <dgm:presLayoutVars>
          <dgm:chMax val="1"/>
          <dgm:chPref val="1"/>
        </dgm:presLayoutVars>
      </dgm:prSet>
      <dgm:spPr/>
    </dgm:pt>
  </dgm:ptLst>
  <dgm:cxnLst>
    <dgm:cxn modelId="{47A9E901-C518-46DD-A5B8-013DC75255FF}" srcId="{BA77C5C7-FDEE-4A84-A279-CEDC288ED672}" destId="{AB747D0D-3585-4553-B4FE-B8EB10C95A04}" srcOrd="0" destOrd="0" parTransId="{3601D73C-C021-4DD9-BBD3-7FBE27E7A55D}" sibTransId="{B3D0228E-ADB5-4A09-BB33-9BE3421BEEFE}"/>
    <dgm:cxn modelId="{8F3F0C08-5173-4FA5-B179-4CDA42EA67FD}" srcId="{BA77C5C7-FDEE-4A84-A279-CEDC288ED672}" destId="{8C0B0EB5-9665-4373-88BD-21B0B2D894D0}" srcOrd="1" destOrd="0" parTransId="{0549BDAC-08A1-4A02-B059-034211EAE87B}" sibTransId="{5B243F63-B841-42A3-9FF5-B05C21EBB396}"/>
    <dgm:cxn modelId="{A6C4A81C-F2D6-4027-9094-C6B0668889B1}" srcId="{BA77C5C7-FDEE-4A84-A279-CEDC288ED672}" destId="{170A5CDF-8F03-4E95-9099-0C58855544BA}" srcOrd="3" destOrd="0" parTransId="{0143FFA9-7013-411A-8378-D559FBDCE92E}" sibTransId="{F5C1FFA0-D9AC-47D7-A0D4-89CD5756540C}"/>
    <dgm:cxn modelId="{F4BF9075-2D46-48F3-93E4-A2D45F0A1D84}" srcId="{BA77C5C7-FDEE-4A84-A279-CEDC288ED672}" destId="{3B98E133-1BFD-4E7B-9F65-9F757B7433C0}" srcOrd="2" destOrd="0" parTransId="{F380BF34-45EA-4741-81EB-995C1DE345F4}" sibTransId="{50C709D8-FF8A-4B04-903A-08AA8A51D973}"/>
    <dgm:cxn modelId="{85742B9D-CA4B-4B5B-BFA7-339D717452ED}" type="presOf" srcId="{B3D0228E-ADB5-4A09-BB33-9BE3421BEEFE}" destId="{1743962C-EE41-4153-A3E2-9B9FB46CB03C}" srcOrd="0" destOrd="0" presId="urn:microsoft.com/office/officeart/2018/2/layout/IconCircleList"/>
    <dgm:cxn modelId="{1435CBB9-3976-4A77-8B78-16FDD742CA04}" type="presOf" srcId="{170A5CDF-8F03-4E95-9099-0C58855544BA}" destId="{5B6E07B0-67E5-44CB-A0A1-A4F6A8BE9102}" srcOrd="0" destOrd="0" presId="urn:microsoft.com/office/officeart/2018/2/layout/IconCircleList"/>
    <dgm:cxn modelId="{77C515BF-E5A3-4FC3-9A88-6E80D89521A6}" type="presOf" srcId="{5B243F63-B841-42A3-9FF5-B05C21EBB396}" destId="{859887E8-E117-4FBF-BCE8-DF8425A062E2}" srcOrd="0" destOrd="0" presId="urn:microsoft.com/office/officeart/2018/2/layout/IconCircleList"/>
    <dgm:cxn modelId="{EC6E45C2-BFD8-4FEA-B010-E06DF2225D9E}" type="presOf" srcId="{8C0B0EB5-9665-4373-88BD-21B0B2D894D0}" destId="{1CF0F1A6-FF29-4DBD-98E5-608320F425D2}" srcOrd="0" destOrd="0" presId="urn:microsoft.com/office/officeart/2018/2/layout/IconCircleList"/>
    <dgm:cxn modelId="{311970CA-B91E-4BEC-B95C-25161FCB19AE}" type="presOf" srcId="{3B98E133-1BFD-4E7B-9F65-9F757B7433C0}" destId="{721678E3-178C-49CB-B532-FFA09678CA72}" srcOrd="0" destOrd="0" presId="urn:microsoft.com/office/officeart/2018/2/layout/IconCircleList"/>
    <dgm:cxn modelId="{B88E40D3-5501-4097-B626-6E834E9187C8}" type="presOf" srcId="{BA77C5C7-FDEE-4A84-A279-CEDC288ED672}" destId="{DE6A0738-6CDC-4B98-B80F-EF9128FA06BA}" srcOrd="0" destOrd="0" presId="urn:microsoft.com/office/officeart/2018/2/layout/IconCircleList"/>
    <dgm:cxn modelId="{5F3FA5DA-B952-4155-AEA4-8F2F0B91C5F1}" type="presOf" srcId="{AB747D0D-3585-4553-B4FE-B8EB10C95A04}" destId="{583FDC73-60E9-4551-A73C-D6123E58C202}" srcOrd="0" destOrd="0" presId="urn:microsoft.com/office/officeart/2018/2/layout/IconCircleList"/>
    <dgm:cxn modelId="{02A9DCE9-115D-4CF0-AB17-1A64462565CB}" type="presOf" srcId="{50C709D8-FF8A-4B04-903A-08AA8A51D973}" destId="{12378A5B-605A-4D86-AA10-72A4775BECAF}" srcOrd="0" destOrd="0" presId="urn:microsoft.com/office/officeart/2018/2/layout/IconCircleList"/>
    <dgm:cxn modelId="{3B9F4690-E603-4032-BCD3-8451725C95A5}" type="presParOf" srcId="{DE6A0738-6CDC-4B98-B80F-EF9128FA06BA}" destId="{3AC50260-2707-46CE-9ED7-2DD3800ED5E1}" srcOrd="0" destOrd="0" presId="urn:microsoft.com/office/officeart/2018/2/layout/IconCircleList"/>
    <dgm:cxn modelId="{0A91C876-C1AE-4ECE-A5A6-42AD483DE3A8}" type="presParOf" srcId="{3AC50260-2707-46CE-9ED7-2DD3800ED5E1}" destId="{235DEEDC-1BAC-4CBD-8426-2375B09D1A08}" srcOrd="0" destOrd="0" presId="urn:microsoft.com/office/officeart/2018/2/layout/IconCircleList"/>
    <dgm:cxn modelId="{1F0249B9-92A0-4D40-BF3D-31B89323EFD3}" type="presParOf" srcId="{235DEEDC-1BAC-4CBD-8426-2375B09D1A08}" destId="{76A6E001-DBD6-4568-A6BA-41C8CBF1C7F9}" srcOrd="0" destOrd="0" presId="urn:microsoft.com/office/officeart/2018/2/layout/IconCircleList"/>
    <dgm:cxn modelId="{7FD6A20D-6382-4C13-A65A-0D01588BD44F}" type="presParOf" srcId="{235DEEDC-1BAC-4CBD-8426-2375B09D1A08}" destId="{9009A0E9-CABD-4920-B63E-7F6BC75B790E}" srcOrd="1" destOrd="0" presId="urn:microsoft.com/office/officeart/2018/2/layout/IconCircleList"/>
    <dgm:cxn modelId="{97A48F07-BD4B-4CD1-AA88-7D6DE04A7D9C}" type="presParOf" srcId="{235DEEDC-1BAC-4CBD-8426-2375B09D1A08}" destId="{5F3934A3-0EC8-4F5E-9837-D7F18F3A6EC9}" srcOrd="2" destOrd="0" presId="urn:microsoft.com/office/officeart/2018/2/layout/IconCircleList"/>
    <dgm:cxn modelId="{8CF2D65F-0973-4BEC-9281-4B88A429893A}" type="presParOf" srcId="{235DEEDC-1BAC-4CBD-8426-2375B09D1A08}" destId="{583FDC73-60E9-4551-A73C-D6123E58C202}" srcOrd="3" destOrd="0" presId="urn:microsoft.com/office/officeart/2018/2/layout/IconCircleList"/>
    <dgm:cxn modelId="{9CE86BB8-6071-4137-9F6E-2A704755EC72}" type="presParOf" srcId="{3AC50260-2707-46CE-9ED7-2DD3800ED5E1}" destId="{1743962C-EE41-4153-A3E2-9B9FB46CB03C}" srcOrd="1" destOrd="0" presId="urn:microsoft.com/office/officeart/2018/2/layout/IconCircleList"/>
    <dgm:cxn modelId="{6D16D3F0-2537-443B-9B74-65DFA96B569E}" type="presParOf" srcId="{3AC50260-2707-46CE-9ED7-2DD3800ED5E1}" destId="{45D72AFF-82B4-43A3-B44E-BBE7E3D7407B}" srcOrd="2" destOrd="0" presId="urn:microsoft.com/office/officeart/2018/2/layout/IconCircleList"/>
    <dgm:cxn modelId="{D0BE3DCF-8D84-4276-B689-F75BF505F1F1}" type="presParOf" srcId="{45D72AFF-82B4-43A3-B44E-BBE7E3D7407B}" destId="{0C03904B-863A-4A56-84EE-11C5672F31DF}" srcOrd="0" destOrd="0" presId="urn:microsoft.com/office/officeart/2018/2/layout/IconCircleList"/>
    <dgm:cxn modelId="{587C0BAD-3B25-4CA4-ACE4-368E1772508E}" type="presParOf" srcId="{45D72AFF-82B4-43A3-B44E-BBE7E3D7407B}" destId="{5C6612EA-74C3-4113-8B30-3522B87F8660}" srcOrd="1" destOrd="0" presId="urn:microsoft.com/office/officeart/2018/2/layout/IconCircleList"/>
    <dgm:cxn modelId="{7F5F28F6-A419-49F9-B80B-818157D579E1}" type="presParOf" srcId="{45D72AFF-82B4-43A3-B44E-BBE7E3D7407B}" destId="{3F165423-57F4-47D7-A825-6862D6C8C1B4}" srcOrd="2" destOrd="0" presId="urn:microsoft.com/office/officeart/2018/2/layout/IconCircleList"/>
    <dgm:cxn modelId="{A18920D2-AB85-4BB1-A72F-F594B32F2A4B}" type="presParOf" srcId="{45D72AFF-82B4-43A3-B44E-BBE7E3D7407B}" destId="{1CF0F1A6-FF29-4DBD-98E5-608320F425D2}" srcOrd="3" destOrd="0" presId="urn:microsoft.com/office/officeart/2018/2/layout/IconCircleList"/>
    <dgm:cxn modelId="{5C3D389E-4173-4687-B823-DB827842BBB0}" type="presParOf" srcId="{3AC50260-2707-46CE-9ED7-2DD3800ED5E1}" destId="{859887E8-E117-4FBF-BCE8-DF8425A062E2}" srcOrd="3" destOrd="0" presId="urn:microsoft.com/office/officeart/2018/2/layout/IconCircleList"/>
    <dgm:cxn modelId="{62CE1E04-7E1B-4ADF-9D95-647A3AAE8919}" type="presParOf" srcId="{3AC50260-2707-46CE-9ED7-2DD3800ED5E1}" destId="{7A94F6B1-B2AB-4776-B1B0-DE3B8D6A15F9}" srcOrd="4" destOrd="0" presId="urn:microsoft.com/office/officeart/2018/2/layout/IconCircleList"/>
    <dgm:cxn modelId="{629DE6A4-BC3C-4DE9-9FB3-3ABA70B47E7D}" type="presParOf" srcId="{7A94F6B1-B2AB-4776-B1B0-DE3B8D6A15F9}" destId="{ABBEC2A9-F254-4298-80D3-046E8C6563AB}" srcOrd="0" destOrd="0" presId="urn:microsoft.com/office/officeart/2018/2/layout/IconCircleList"/>
    <dgm:cxn modelId="{31AD16FB-A187-4F25-AF5A-80FE8651DA0F}" type="presParOf" srcId="{7A94F6B1-B2AB-4776-B1B0-DE3B8D6A15F9}" destId="{DF06D7AB-4FAA-4909-8F88-092320223AB3}" srcOrd="1" destOrd="0" presId="urn:microsoft.com/office/officeart/2018/2/layout/IconCircleList"/>
    <dgm:cxn modelId="{8DFCA4CA-48FF-41BC-8184-A63BA5C03BB3}" type="presParOf" srcId="{7A94F6B1-B2AB-4776-B1B0-DE3B8D6A15F9}" destId="{A8F9D9BC-2EA9-4529-83C4-BC89B947242C}" srcOrd="2" destOrd="0" presId="urn:microsoft.com/office/officeart/2018/2/layout/IconCircleList"/>
    <dgm:cxn modelId="{8774FCF4-8811-48E6-9EFF-13E2948BE88F}" type="presParOf" srcId="{7A94F6B1-B2AB-4776-B1B0-DE3B8D6A15F9}" destId="{721678E3-178C-49CB-B532-FFA09678CA72}" srcOrd="3" destOrd="0" presId="urn:microsoft.com/office/officeart/2018/2/layout/IconCircleList"/>
    <dgm:cxn modelId="{E8FE7881-BF4B-4C47-AE76-87A95899D24E}" type="presParOf" srcId="{3AC50260-2707-46CE-9ED7-2DD3800ED5E1}" destId="{12378A5B-605A-4D86-AA10-72A4775BECAF}" srcOrd="5" destOrd="0" presId="urn:microsoft.com/office/officeart/2018/2/layout/IconCircleList"/>
    <dgm:cxn modelId="{5F61F344-8DA7-4053-A77E-D43B7FE29609}" type="presParOf" srcId="{3AC50260-2707-46CE-9ED7-2DD3800ED5E1}" destId="{591A9F05-F69D-41CF-8E36-8F853482F74F}" srcOrd="6" destOrd="0" presId="urn:microsoft.com/office/officeart/2018/2/layout/IconCircleList"/>
    <dgm:cxn modelId="{0C4BED88-2796-4492-8272-0B1D7FDA4303}" type="presParOf" srcId="{591A9F05-F69D-41CF-8E36-8F853482F74F}" destId="{827376E6-58C2-4CE3-A232-D4ECF745E305}" srcOrd="0" destOrd="0" presId="urn:microsoft.com/office/officeart/2018/2/layout/IconCircleList"/>
    <dgm:cxn modelId="{7AD6BE9A-0E21-4AE3-860E-352DB1871B55}" type="presParOf" srcId="{591A9F05-F69D-41CF-8E36-8F853482F74F}" destId="{073A811D-7EC6-4BC3-8364-F91A2E33335C}" srcOrd="1" destOrd="0" presId="urn:microsoft.com/office/officeart/2018/2/layout/IconCircleList"/>
    <dgm:cxn modelId="{DFE9691B-473C-4572-962C-9DEC12B03268}" type="presParOf" srcId="{591A9F05-F69D-41CF-8E36-8F853482F74F}" destId="{F7769B67-47CB-4D94-91C2-EB8B5110E0A4}" srcOrd="2" destOrd="0" presId="urn:microsoft.com/office/officeart/2018/2/layout/IconCircleList"/>
    <dgm:cxn modelId="{FC27CEA6-D736-400A-8C8F-BFF118E648BE}" type="presParOf" srcId="{591A9F05-F69D-41CF-8E36-8F853482F74F}" destId="{5B6E07B0-67E5-44CB-A0A1-A4F6A8BE910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23FAF1-5C8A-464E-BBCD-88736DFCC19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C591EF1-BC1D-4B9F-8511-49F6323B36B7}">
      <dgm:prSet/>
      <dgm:spPr/>
      <dgm:t>
        <a:bodyPr/>
        <a:lstStyle/>
        <a:p>
          <a:r>
            <a:rPr lang="en-GB"/>
            <a:t>There’s </a:t>
          </a:r>
          <a:r>
            <a:rPr lang="en-GB" b="1"/>
            <a:t>little overlap between specific technologies </a:t>
          </a:r>
          <a:r>
            <a:rPr lang="en-GB"/>
            <a:t>identified as strengths by the different data sources.</a:t>
          </a:r>
          <a:endParaRPr lang="en-US"/>
        </a:p>
      </dgm:t>
    </dgm:pt>
    <dgm:pt modelId="{907B42D0-E944-4903-A311-0979E35090D2}" type="parTrans" cxnId="{B1665339-FDED-49A2-AD8C-737BF0B089F9}">
      <dgm:prSet/>
      <dgm:spPr/>
      <dgm:t>
        <a:bodyPr/>
        <a:lstStyle/>
        <a:p>
          <a:endParaRPr lang="en-US"/>
        </a:p>
      </dgm:t>
    </dgm:pt>
    <dgm:pt modelId="{C12EF065-DE35-4FAF-BDFF-D5E748082106}" type="sibTrans" cxnId="{B1665339-FDED-49A2-AD8C-737BF0B089F9}">
      <dgm:prSet/>
      <dgm:spPr/>
      <dgm:t>
        <a:bodyPr/>
        <a:lstStyle/>
        <a:p>
          <a:endParaRPr lang="en-US"/>
        </a:p>
      </dgm:t>
    </dgm:pt>
    <dgm:pt modelId="{DB5EA7B3-116F-42B6-926D-864BB8D4B134}">
      <dgm:prSet/>
      <dgm:spPr/>
      <dgm:t>
        <a:bodyPr/>
        <a:lstStyle/>
        <a:p>
          <a:r>
            <a:rPr lang="en-GB"/>
            <a:t>However there are two broad areas of strength:</a:t>
          </a:r>
          <a:endParaRPr lang="en-US"/>
        </a:p>
      </dgm:t>
    </dgm:pt>
    <dgm:pt modelId="{B163CFE8-3C4B-4C1A-8A66-41AF98A45E27}" type="parTrans" cxnId="{31EBE027-B31C-4BE8-B32B-FC5614655172}">
      <dgm:prSet/>
      <dgm:spPr/>
      <dgm:t>
        <a:bodyPr/>
        <a:lstStyle/>
        <a:p>
          <a:endParaRPr lang="en-US"/>
        </a:p>
      </dgm:t>
    </dgm:pt>
    <dgm:pt modelId="{69E03A03-FEFE-47BB-A738-4B8D6D75EE93}" type="sibTrans" cxnId="{31EBE027-B31C-4BE8-B32B-FC5614655172}">
      <dgm:prSet/>
      <dgm:spPr/>
      <dgm:t>
        <a:bodyPr/>
        <a:lstStyle/>
        <a:p>
          <a:endParaRPr lang="en-US"/>
        </a:p>
      </dgm:t>
    </dgm:pt>
    <dgm:pt modelId="{D214C8CC-EE67-4D4C-8045-055D5791B0D6}">
      <dgm:prSet/>
      <dgm:spPr/>
      <dgm:t>
        <a:bodyPr/>
        <a:lstStyle/>
        <a:p>
          <a:r>
            <a:rPr lang="en-GB" b="1"/>
            <a:t>Energy</a:t>
          </a:r>
          <a:endParaRPr lang="en-US"/>
        </a:p>
      </dgm:t>
    </dgm:pt>
    <dgm:pt modelId="{C37E989D-59C8-4120-B1EE-968F65C80A38}" type="parTrans" cxnId="{1D1764D2-4790-49F9-A00F-18D4C6B06DFA}">
      <dgm:prSet/>
      <dgm:spPr/>
      <dgm:t>
        <a:bodyPr/>
        <a:lstStyle/>
        <a:p>
          <a:endParaRPr lang="en-US"/>
        </a:p>
      </dgm:t>
    </dgm:pt>
    <dgm:pt modelId="{6DAC49CF-6550-439D-BB4E-51E7D08104D0}" type="sibTrans" cxnId="{1D1764D2-4790-49F9-A00F-18D4C6B06DFA}">
      <dgm:prSet/>
      <dgm:spPr/>
      <dgm:t>
        <a:bodyPr/>
        <a:lstStyle/>
        <a:p>
          <a:endParaRPr lang="en-US"/>
        </a:p>
      </dgm:t>
    </dgm:pt>
    <dgm:pt modelId="{B35F2D32-6191-4BF7-A75C-550DAFF078EE}">
      <dgm:prSet/>
      <dgm:spPr/>
      <dgm:t>
        <a:bodyPr/>
        <a:lstStyle/>
        <a:p>
          <a:r>
            <a:rPr lang="en-GB" b="1"/>
            <a:t>Monitoring/Software/Consultancy/Analytics</a:t>
          </a:r>
          <a:endParaRPr lang="en-US"/>
        </a:p>
      </dgm:t>
    </dgm:pt>
    <dgm:pt modelId="{FC376861-5091-4792-8B83-2413C464CA72}" type="parTrans" cxnId="{2A1DA6FB-2493-4710-8D25-06AECF555F1A}">
      <dgm:prSet/>
      <dgm:spPr/>
      <dgm:t>
        <a:bodyPr/>
        <a:lstStyle/>
        <a:p>
          <a:endParaRPr lang="en-US"/>
        </a:p>
      </dgm:t>
    </dgm:pt>
    <dgm:pt modelId="{0E3496F1-478A-4BCC-BBA8-04AD91248EAA}" type="sibTrans" cxnId="{2A1DA6FB-2493-4710-8D25-06AECF555F1A}">
      <dgm:prSet/>
      <dgm:spPr/>
      <dgm:t>
        <a:bodyPr/>
        <a:lstStyle/>
        <a:p>
          <a:endParaRPr lang="en-US"/>
        </a:p>
      </dgm:t>
    </dgm:pt>
    <dgm:pt modelId="{175D13C7-0F79-4625-9C98-A5616672FA52}">
      <dgm:prSet/>
      <dgm:spPr/>
      <dgm:t>
        <a:bodyPr/>
        <a:lstStyle/>
        <a:p>
          <a:r>
            <a:rPr lang="en-GB" b="1"/>
            <a:t>Energy can perhaps be considered more central </a:t>
          </a:r>
          <a:r>
            <a:rPr lang="en-GB"/>
            <a:t>to the Net Zero technology mission, where some of the other technologies could be considered ‘enabling technologies’</a:t>
          </a:r>
          <a:endParaRPr lang="en-US"/>
        </a:p>
      </dgm:t>
    </dgm:pt>
    <dgm:pt modelId="{22E1FB9A-1BE4-4DFE-9712-08529CE6E275}" type="parTrans" cxnId="{9BF4B829-700E-4F57-94A6-7E5B4C816742}">
      <dgm:prSet/>
      <dgm:spPr/>
      <dgm:t>
        <a:bodyPr/>
        <a:lstStyle/>
        <a:p>
          <a:endParaRPr lang="en-US"/>
        </a:p>
      </dgm:t>
    </dgm:pt>
    <dgm:pt modelId="{1FD4A287-87BA-4BA6-9748-521435B25E50}" type="sibTrans" cxnId="{9BF4B829-700E-4F57-94A6-7E5B4C816742}">
      <dgm:prSet/>
      <dgm:spPr/>
      <dgm:t>
        <a:bodyPr/>
        <a:lstStyle/>
        <a:p>
          <a:endParaRPr lang="en-US"/>
        </a:p>
      </dgm:t>
    </dgm:pt>
    <dgm:pt modelId="{F3E73108-CFAC-4773-ADBF-13ABA965B957}">
      <dgm:prSet/>
      <dgm:spPr/>
      <dgm:t>
        <a:bodyPr/>
        <a:lstStyle/>
        <a:p>
          <a:r>
            <a:rPr lang="en-GB"/>
            <a:t>Overall the </a:t>
          </a:r>
          <a:r>
            <a:rPr lang="en-GB" b="1"/>
            <a:t>diffusion of enabling technologies throughout industries covered by Net Zero appears weak</a:t>
          </a:r>
          <a:endParaRPr lang="en-US"/>
        </a:p>
      </dgm:t>
    </dgm:pt>
    <dgm:pt modelId="{32D8BB0F-766B-4076-9E53-C70D1AD09A2D}" type="parTrans" cxnId="{F8B5075B-D2FB-4A10-BEE2-708416204901}">
      <dgm:prSet/>
      <dgm:spPr/>
      <dgm:t>
        <a:bodyPr/>
        <a:lstStyle/>
        <a:p>
          <a:endParaRPr lang="en-US"/>
        </a:p>
      </dgm:t>
    </dgm:pt>
    <dgm:pt modelId="{6BB8521D-922C-4740-AD1C-0EA129AFBC3F}" type="sibTrans" cxnId="{F8B5075B-D2FB-4A10-BEE2-708416204901}">
      <dgm:prSet/>
      <dgm:spPr/>
      <dgm:t>
        <a:bodyPr/>
        <a:lstStyle/>
        <a:p>
          <a:endParaRPr lang="en-US"/>
        </a:p>
      </dgm:t>
    </dgm:pt>
    <dgm:pt modelId="{46D87F7A-07E7-467E-AE90-AA00B8398AED}">
      <dgm:prSet/>
      <dgm:spPr/>
      <dgm:t>
        <a:bodyPr/>
        <a:lstStyle/>
        <a:p>
          <a:r>
            <a:rPr lang="en-GB"/>
            <a:t>The technology groups we tested against funding types were often negatively associated, </a:t>
          </a:r>
          <a:r>
            <a:rPr lang="en-GB" b="1"/>
            <a:t>meaning that these companies were less likely to get funding.</a:t>
          </a:r>
          <a:endParaRPr lang="en-US"/>
        </a:p>
      </dgm:t>
    </dgm:pt>
    <dgm:pt modelId="{D0F38842-483E-40FA-8086-5538C19AC486}" type="parTrans" cxnId="{E55CE22A-30EA-4DBD-BB12-7B38AFD2156C}">
      <dgm:prSet/>
      <dgm:spPr/>
      <dgm:t>
        <a:bodyPr/>
        <a:lstStyle/>
        <a:p>
          <a:endParaRPr lang="en-US"/>
        </a:p>
      </dgm:t>
    </dgm:pt>
    <dgm:pt modelId="{3F87B586-9744-413B-9C68-3589161E3178}" type="sibTrans" cxnId="{E55CE22A-30EA-4DBD-BB12-7B38AFD2156C}">
      <dgm:prSet/>
      <dgm:spPr/>
      <dgm:t>
        <a:bodyPr/>
        <a:lstStyle/>
        <a:p>
          <a:endParaRPr lang="en-US"/>
        </a:p>
      </dgm:t>
    </dgm:pt>
    <dgm:pt modelId="{0CA3EED2-0752-42E9-99E8-7A8A7FFC9BDF}" type="pres">
      <dgm:prSet presAssocID="{4C23FAF1-5C8A-464E-BBCD-88736DFCC19C}" presName="root" presStyleCnt="0">
        <dgm:presLayoutVars>
          <dgm:dir/>
          <dgm:resizeHandles val="exact"/>
        </dgm:presLayoutVars>
      </dgm:prSet>
      <dgm:spPr/>
    </dgm:pt>
    <dgm:pt modelId="{7B1BEC20-F7C0-47D5-AE3C-53F2A68E1E94}" type="pres">
      <dgm:prSet presAssocID="{3C591EF1-BC1D-4B9F-8511-49F6323B36B7}" presName="compNode" presStyleCnt="0"/>
      <dgm:spPr/>
    </dgm:pt>
    <dgm:pt modelId="{6A22EF6D-6AFB-433D-BC49-900EBBEBB7E6}" type="pres">
      <dgm:prSet presAssocID="{3C591EF1-BC1D-4B9F-8511-49F6323B36B7}" presName="bgRect" presStyleLbl="bgShp" presStyleIdx="0" presStyleCnt="5"/>
      <dgm:spPr/>
    </dgm:pt>
    <dgm:pt modelId="{5A1CE4A8-9E53-43B7-AA54-F269A8965E1B}" type="pres">
      <dgm:prSet presAssocID="{3C591EF1-BC1D-4B9F-8511-49F6323B36B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BDB0131D-0B64-4260-8606-E74A0CF6111D}" type="pres">
      <dgm:prSet presAssocID="{3C591EF1-BC1D-4B9F-8511-49F6323B36B7}" presName="spaceRect" presStyleCnt="0"/>
      <dgm:spPr/>
    </dgm:pt>
    <dgm:pt modelId="{C41EA26A-0FFA-4849-8DE8-9696AD729AAF}" type="pres">
      <dgm:prSet presAssocID="{3C591EF1-BC1D-4B9F-8511-49F6323B36B7}" presName="parTx" presStyleLbl="revTx" presStyleIdx="0" presStyleCnt="6">
        <dgm:presLayoutVars>
          <dgm:chMax val="0"/>
          <dgm:chPref val="0"/>
        </dgm:presLayoutVars>
      </dgm:prSet>
      <dgm:spPr/>
    </dgm:pt>
    <dgm:pt modelId="{8A3D536B-FBA1-4D83-9BCF-FC5D97EAEA22}" type="pres">
      <dgm:prSet presAssocID="{C12EF065-DE35-4FAF-BDFF-D5E748082106}" presName="sibTrans" presStyleCnt="0"/>
      <dgm:spPr/>
    </dgm:pt>
    <dgm:pt modelId="{EB64AB6D-3BC6-4EBB-83F7-3DDF60C9BA3F}" type="pres">
      <dgm:prSet presAssocID="{DB5EA7B3-116F-42B6-926D-864BB8D4B134}" presName="compNode" presStyleCnt="0"/>
      <dgm:spPr/>
    </dgm:pt>
    <dgm:pt modelId="{9F1356BF-9811-4AB7-9B7F-FDB59903E43B}" type="pres">
      <dgm:prSet presAssocID="{DB5EA7B3-116F-42B6-926D-864BB8D4B134}" presName="bgRect" presStyleLbl="bgShp" presStyleIdx="1" presStyleCnt="5"/>
      <dgm:spPr/>
    </dgm:pt>
    <dgm:pt modelId="{5D47EAF8-512E-42FC-91FF-2F51615A77B1}" type="pres">
      <dgm:prSet presAssocID="{DB5EA7B3-116F-42B6-926D-864BB8D4B13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zzle"/>
        </a:ext>
      </dgm:extLst>
    </dgm:pt>
    <dgm:pt modelId="{0650A559-9E09-4718-837E-7D4D0EBEDF3D}" type="pres">
      <dgm:prSet presAssocID="{DB5EA7B3-116F-42B6-926D-864BB8D4B134}" presName="spaceRect" presStyleCnt="0"/>
      <dgm:spPr/>
    </dgm:pt>
    <dgm:pt modelId="{A7642A70-33FD-483D-A1CA-368C6943B989}" type="pres">
      <dgm:prSet presAssocID="{DB5EA7B3-116F-42B6-926D-864BB8D4B134}" presName="parTx" presStyleLbl="revTx" presStyleIdx="1" presStyleCnt="6">
        <dgm:presLayoutVars>
          <dgm:chMax val="0"/>
          <dgm:chPref val="0"/>
        </dgm:presLayoutVars>
      </dgm:prSet>
      <dgm:spPr/>
    </dgm:pt>
    <dgm:pt modelId="{517EF93B-8192-4FE0-A874-8AB96BC71B71}" type="pres">
      <dgm:prSet presAssocID="{DB5EA7B3-116F-42B6-926D-864BB8D4B134}" presName="desTx" presStyleLbl="revTx" presStyleIdx="2" presStyleCnt="6">
        <dgm:presLayoutVars/>
      </dgm:prSet>
      <dgm:spPr/>
    </dgm:pt>
    <dgm:pt modelId="{90AC37DA-B091-42E0-851F-706910DA6FB4}" type="pres">
      <dgm:prSet presAssocID="{69E03A03-FEFE-47BB-A738-4B8D6D75EE93}" presName="sibTrans" presStyleCnt="0"/>
      <dgm:spPr/>
    </dgm:pt>
    <dgm:pt modelId="{E1939A31-CC55-4699-A5ED-C31D88B3AAF0}" type="pres">
      <dgm:prSet presAssocID="{175D13C7-0F79-4625-9C98-A5616672FA52}" presName="compNode" presStyleCnt="0"/>
      <dgm:spPr/>
    </dgm:pt>
    <dgm:pt modelId="{CC0224EB-6EE2-43B9-B6FE-40B37E6ADE91}" type="pres">
      <dgm:prSet presAssocID="{175D13C7-0F79-4625-9C98-A5616672FA52}" presName="bgRect" presStyleLbl="bgShp" presStyleIdx="2" presStyleCnt="5"/>
      <dgm:spPr/>
    </dgm:pt>
    <dgm:pt modelId="{2BD390B0-AEEF-49E1-B03F-CC530796B34A}" type="pres">
      <dgm:prSet presAssocID="{175D13C7-0F79-4625-9C98-A5616672FA5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ADBDC1CC-6348-4F5B-9620-6C6A24BC767C}" type="pres">
      <dgm:prSet presAssocID="{175D13C7-0F79-4625-9C98-A5616672FA52}" presName="spaceRect" presStyleCnt="0"/>
      <dgm:spPr/>
    </dgm:pt>
    <dgm:pt modelId="{1706765A-AC0E-4A43-8EA8-87B2F46376AF}" type="pres">
      <dgm:prSet presAssocID="{175D13C7-0F79-4625-9C98-A5616672FA52}" presName="parTx" presStyleLbl="revTx" presStyleIdx="3" presStyleCnt="6">
        <dgm:presLayoutVars>
          <dgm:chMax val="0"/>
          <dgm:chPref val="0"/>
        </dgm:presLayoutVars>
      </dgm:prSet>
      <dgm:spPr/>
    </dgm:pt>
    <dgm:pt modelId="{F113FFEE-2716-4CAC-AEAC-FB037032FCE0}" type="pres">
      <dgm:prSet presAssocID="{1FD4A287-87BA-4BA6-9748-521435B25E50}" presName="sibTrans" presStyleCnt="0"/>
      <dgm:spPr/>
    </dgm:pt>
    <dgm:pt modelId="{F0873898-2246-437D-8480-541AE54BF993}" type="pres">
      <dgm:prSet presAssocID="{F3E73108-CFAC-4773-ADBF-13ABA965B957}" presName="compNode" presStyleCnt="0"/>
      <dgm:spPr/>
    </dgm:pt>
    <dgm:pt modelId="{35907C8C-A0E2-47E3-8451-72139F93EDC6}" type="pres">
      <dgm:prSet presAssocID="{F3E73108-CFAC-4773-ADBF-13ABA965B957}" presName="bgRect" presStyleLbl="bgShp" presStyleIdx="3" presStyleCnt="5"/>
      <dgm:spPr/>
    </dgm:pt>
    <dgm:pt modelId="{472E4AD5-1F96-462B-A8E8-279CE14FCA9D}" type="pres">
      <dgm:prSet presAssocID="{F3E73108-CFAC-4773-ADBF-13ABA965B95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entist"/>
        </a:ext>
      </dgm:extLst>
    </dgm:pt>
    <dgm:pt modelId="{A6977884-C0DE-4FB5-B478-4FDCE57A915F}" type="pres">
      <dgm:prSet presAssocID="{F3E73108-CFAC-4773-ADBF-13ABA965B957}" presName="spaceRect" presStyleCnt="0"/>
      <dgm:spPr/>
    </dgm:pt>
    <dgm:pt modelId="{FE89A5C6-79DB-4423-ABDC-401612BB6A7F}" type="pres">
      <dgm:prSet presAssocID="{F3E73108-CFAC-4773-ADBF-13ABA965B957}" presName="parTx" presStyleLbl="revTx" presStyleIdx="4" presStyleCnt="6">
        <dgm:presLayoutVars>
          <dgm:chMax val="0"/>
          <dgm:chPref val="0"/>
        </dgm:presLayoutVars>
      </dgm:prSet>
      <dgm:spPr/>
    </dgm:pt>
    <dgm:pt modelId="{22D9823F-482B-4DC4-ACC7-2FEDA1D773BB}" type="pres">
      <dgm:prSet presAssocID="{6BB8521D-922C-4740-AD1C-0EA129AFBC3F}" presName="sibTrans" presStyleCnt="0"/>
      <dgm:spPr/>
    </dgm:pt>
    <dgm:pt modelId="{A9C18681-BF34-494E-B5AA-6BB2FCE7CDBD}" type="pres">
      <dgm:prSet presAssocID="{46D87F7A-07E7-467E-AE90-AA00B8398AED}" presName="compNode" presStyleCnt="0"/>
      <dgm:spPr/>
    </dgm:pt>
    <dgm:pt modelId="{A3A3362C-06EF-43EE-98A9-A178CDF43C8A}" type="pres">
      <dgm:prSet presAssocID="{46D87F7A-07E7-467E-AE90-AA00B8398AED}" presName="bgRect" presStyleLbl="bgShp" presStyleIdx="4" presStyleCnt="5"/>
      <dgm:spPr/>
    </dgm:pt>
    <dgm:pt modelId="{63070B75-436C-40D4-985A-3EAE1A79DA24}" type="pres">
      <dgm:prSet presAssocID="{46D87F7A-07E7-467E-AE90-AA00B8398AE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F4DA00D3-EC00-48E4-92B3-8134194CC1CB}" type="pres">
      <dgm:prSet presAssocID="{46D87F7A-07E7-467E-AE90-AA00B8398AED}" presName="spaceRect" presStyleCnt="0"/>
      <dgm:spPr/>
    </dgm:pt>
    <dgm:pt modelId="{352542D7-2848-49F9-B89C-BB853EE60862}" type="pres">
      <dgm:prSet presAssocID="{46D87F7A-07E7-467E-AE90-AA00B8398AED}" presName="parTx" presStyleLbl="revTx" presStyleIdx="5" presStyleCnt="6">
        <dgm:presLayoutVars>
          <dgm:chMax val="0"/>
          <dgm:chPref val="0"/>
        </dgm:presLayoutVars>
      </dgm:prSet>
      <dgm:spPr/>
    </dgm:pt>
  </dgm:ptLst>
  <dgm:cxnLst>
    <dgm:cxn modelId="{31EBE027-B31C-4BE8-B32B-FC5614655172}" srcId="{4C23FAF1-5C8A-464E-BBCD-88736DFCC19C}" destId="{DB5EA7B3-116F-42B6-926D-864BB8D4B134}" srcOrd="1" destOrd="0" parTransId="{B163CFE8-3C4B-4C1A-8A66-41AF98A45E27}" sibTransId="{69E03A03-FEFE-47BB-A738-4B8D6D75EE93}"/>
    <dgm:cxn modelId="{9BF4B829-700E-4F57-94A6-7E5B4C816742}" srcId="{4C23FAF1-5C8A-464E-BBCD-88736DFCC19C}" destId="{175D13C7-0F79-4625-9C98-A5616672FA52}" srcOrd="2" destOrd="0" parTransId="{22E1FB9A-1BE4-4DFE-9712-08529CE6E275}" sibTransId="{1FD4A287-87BA-4BA6-9748-521435B25E50}"/>
    <dgm:cxn modelId="{E55CE22A-30EA-4DBD-BB12-7B38AFD2156C}" srcId="{4C23FAF1-5C8A-464E-BBCD-88736DFCC19C}" destId="{46D87F7A-07E7-467E-AE90-AA00B8398AED}" srcOrd="4" destOrd="0" parTransId="{D0F38842-483E-40FA-8086-5538C19AC486}" sibTransId="{3F87B586-9744-413B-9C68-3589161E3178}"/>
    <dgm:cxn modelId="{B1665339-FDED-49A2-AD8C-737BF0B089F9}" srcId="{4C23FAF1-5C8A-464E-BBCD-88736DFCC19C}" destId="{3C591EF1-BC1D-4B9F-8511-49F6323B36B7}" srcOrd="0" destOrd="0" parTransId="{907B42D0-E944-4903-A311-0979E35090D2}" sibTransId="{C12EF065-DE35-4FAF-BDFF-D5E748082106}"/>
    <dgm:cxn modelId="{F8B5075B-D2FB-4A10-BEE2-708416204901}" srcId="{4C23FAF1-5C8A-464E-BBCD-88736DFCC19C}" destId="{F3E73108-CFAC-4773-ADBF-13ABA965B957}" srcOrd="3" destOrd="0" parTransId="{32D8BB0F-766B-4076-9E53-C70D1AD09A2D}" sibTransId="{6BB8521D-922C-4740-AD1C-0EA129AFBC3F}"/>
    <dgm:cxn modelId="{E5FD7263-A6B5-49B1-8BAF-D9B916B781D3}" type="presOf" srcId="{46D87F7A-07E7-467E-AE90-AA00B8398AED}" destId="{352542D7-2848-49F9-B89C-BB853EE60862}" srcOrd="0" destOrd="0" presId="urn:microsoft.com/office/officeart/2018/2/layout/IconVerticalSolidList"/>
    <dgm:cxn modelId="{9DF13F6D-3E12-46AE-A828-91EB3098BAAB}" type="presOf" srcId="{4C23FAF1-5C8A-464E-BBCD-88736DFCC19C}" destId="{0CA3EED2-0752-42E9-99E8-7A8A7FFC9BDF}" srcOrd="0" destOrd="0" presId="urn:microsoft.com/office/officeart/2018/2/layout/IconVerticalSolidList"/>
    <dgm:cxn modelId="{AC4A2879-791E-4CFA-A1B5-99CE81C22721}" type="presOf" srcId="{175D13C7-0F79-4625-9C98-A5616672FA52}" destId="{1706765A-AC0E-4A43-8EA8-87B2F46376AF}" srcOrd="0" destOrd="0" presId="urn:microsoft.com/office/officeart/2018/2/layout/IconVerticalSolidList"/>
    <dgm:cxn modelId="{43C29782-06A1-46B4-A010-9DB7574FF85D}" type="presOf" srcId="{F3E73108-CFAC-4773-ADBF-13ABA965B957}" destId="{FE89A5C6-79DB-4423-ABDC-401612BB6A7F}" srcOrd="0" destOrd="0" presId="urn:microsoft.com/office/officeart/2018/2/layout/IconVerticalSolidList"/>
    <dgm:cxn modelId="{773B18AD-A0D3-462C-A9C0-9939CC1C8232}" type="presOf" srcId="{B35F2D32-6191-4BF7-A75C-550DAFF078EE}" destId="{517EF93B-8192-4FE0-A874-8AB96BC71B71}" srcOrd="0" destOrd="1" presId="urn:microsoft.com/office/officeart/2018/2/layout/IconVerticalSolidList"/>
    <dgm:cxn modelId="{82BD51B4-6047-41D2-958C-FF210DE90E47}" type="presOf" srcId="{DB5EA7B3-116F-42B6-926D-864BB8D4B134}" destId="{A7642A70-33FD-483D-A1CA-368C6943B989}" srcOrd="0" destOrd="0" presId="urn:microsoft.com/office/officeart/2018/2/layout/IconVerticalSolidList"/>
    <dgm:cxn modelId="{1D1764D2-4790-49F9-A00F-18D4C6B06DFA}" srcId="{DB5EA7B3-116F-42B6-926D-864BB8D4B134}" destId="{D214C8CC-EE67-4D4C-8045-055D5791B0D6}" srcOrd="0" destOrd="0" parTransId="{C37E989D-59C8-4120-B1EE-968F65C80A38}" sibTransId="{6DAC49CF-6550-439D-BB4E-51E7D08104D0}"/>
    <dgm:cxn modelId="{00C482E3-C2B2-4CDB-8ACD-CA36B8EE5480}" type="presOf" srcId="{D214C8CC-EE67-4D4C-8045-055D5791B0D6}" destId="{517EF93B-8192-4FE0-A874-8AB96BC71B71}" srcOrd="0" destOrd="0" presId="urn:microsoft.com/office/officeart/2018/2/layout/IconVerticalSolidList"/>
    <dgm:cxn modelId="{9DC77FEE-01C7-4BC1-AEE0-DBB65C4EE544}" type="presOf" srcId="{3C591EF1-BC1D-4B9F-8511-49F6323B36B7}" destId="{C41EA26A-0FFA-4849-8DE8-9696AD729AAF}" srcOrd="0" destOrd="0" presId="urn:microsoft.com/office/officeart/2018/2/layout/IconVerticalSolidList"/>
    <dgm:cxn modelId="{2A1DA6FB-2493-4710-8D25-06AECF555F1A}" srcId="{DB5EA7B3-116F-42B6-926D-864BB8D4B134}" destId="{B35F2D32-6191-4BF7-A75C-550DAFF078EE}" srcOrd="1" destOrd="0" parTransId="{FC376861-5091-4792-8B83-2413C464CA72}" sibTransId="{0E3496F1-478A-4BCC-BBA8-04AD91248EAA}"/>
    <dgm:cxn modelId="{0430741F-C95A-4FC1-A702-D2F0BEFA1469}" type="presParOf" srcId="{0CA3EED2-0752-42E9-99E8-7A8A7FFC9BDF}" destId="{7B1BEC20-F7C0-47D5-AE3C-53F2A68E1E94}" srcOrd="0" destOrd="0" presId="urn:microsoft.com/office/officeart/2018/2/layout/IconVerticalSolidList"/>
    <dgm:cxn modelId="{F1A89A48-CD04-4647-9204-2617A41CC926}" type="presParOf" srcId="{7B1BEC20-F7C0-47D5-AE3C-53F2A68E1E94}" destId="{6A22EF6D-6AFB-433D-BC49-900EBBEBB7E6}" srcOrd="0" destOrd="0" presId="urn:microsoft.com/office/officeart/2018/2/layout/IconVerticalSolidList"/>
    <dgm:cxn modelId="{A3ACA095-DC21-4F35-810B-5BFBE08972FA}" type="presParOf" srcId="{7B1BEC20-F7C0-47D5-AE3C-53F2A68E1E94}" destId="{5A1CE4A8-9E53-43B7-AA54-F269A8965E1B}" srcOrd="1" destOrd="0" presId="urn:microsoft.com/office/officeart/2018/2/layout/IconVerticalSolidList"/>
    <dgm:cxn modelId="{B854CB32-C172-48E8-8B31-E241613AAD3B}" type="presParOf" srcId="{7B1BEC20-F7C0-47D5-AE3C-53F2A68E1E94}" destId="{BDB0131D-0B64-4260-8606-E74A0CF6111D}" srcOrd="2" destOrd="0" presId="urn:microsoft.com/office/officeart/2018/2/layout/IconVerticalSolidList"/>
    <dgm:cxn modelId="{725939FC-7752-47CA-90AA-78DC910D7216}" type="presParOf" srcId="{7B1BEC20-F7C0-47D5-AE3C-53F2A68E1E94}" destId="{C41EA26A-0FFA-4849-8DE8-9696AD729AAF}" srcOrd="3" destOrd="0" presId="urn:microsoft.com/office/officeart/2018/2/layout/IconVerticalSolidList"/>
    <dgm:cxn modelId="{31380AE2-B41B-4B21-8F7F-599EECEB4A4B}" type="presParOf" srcId="{0CA3EED2-0752-42E9-99E8-7A8A7FFC9BDF}" destId="{8A3D536B-FBA1-4D83-9BCF-FC5D97EAEA22}" srcOrd="1" destOrd="0" presId="urn:microsoft.com/office/officeart/2018/2/layout/IconVerticalSolidList"/>
    <dgm:cxn modelId="{2E4F9699-774E-40A8-BCD4-741A3D8A4457}" type="presParOf" srcId="{0CA3EED2-0752-42E9-99E8-7A8A7FFC9BDF}" destId="{EB64AB6D-3BC6-4EBB-83F7-3DDF60C9BA3F}" srcOrd="2" destOrd="0" presId="urn:microsoft.com/office/officeart/2018/2/layout/IconVerticalSolidList"/>
    <dgm:cxn modelId="{D6FFD417-DD6D-4900-9C53-2154CC3A5F74}" type="presParOf" srcId="{EB64AB6D-3BC6-4EBB-83F7-3DDF60C9BA3F}" destId="{9F1356BF-9811-4AB7-9B7F-FDB59903E43B}" srcOrd="0" destOrd="0" presId="urn:microsoft.com/office/officeart/2018/2/layout/IconVerticalSolidList"/>
    <dgm:cxn modelId="{463C560C-E97F-49D0-B243-672F0FDFEF33}" type="presParOf" srcId="{EB64AB6D-3BC6-4EBB-83F7-3DDF60C9BA3F}" destId="{5D47EAF8-512E-42FC-91FF-2F51615A77B1}" srcOrd="1" destOrd="0" presId="urn:microsoft.com/office/officeart/2018/2/layout/IconVerticalSolidList"/>
    <dgm:cxn modelId="{669E7609-C485-4A7D-9B20-491BCC8B72A2}" type="presParOf" srcId="{EB64AB6D-3BC6-4EBB-83F7-3DDF60C9BA3F}" destId="{0650A559-9E09-4718-837E-7D4D0EBEDF3D}" srcOrd="2" destOrd="0" presId="urn:microsoft.com/office/officeart/2018/2/layout/IconVerticalSolidList"/>
    <dgm:cxn modelId="{1A8D433F-968C-421A-8CEB-E9D588A7BFD8}" type="presParOf" srcId="{EB64AB6D-3BC6-4EBB-83F7-3DDF60C9BA3F}" destId="{A7642A70-33FD-483D-A1CA-368C6943B989}" srcOrd="3" destOrd="0" presId="urn:microsoft.com/office/officeart/2018/2/layout/IconVerticalSolidList"/>
    <dgm:cxn modelId="{1ACD26EE-1F15-49B7-B975-9A8549175727}" type="presParOf" srcId="{EB64AB6D-3BC6-4EBB-83F7-3DDF60C9BA3F}" destId="{517EF93B-8192-4FE0-A874-8AB96BC71B71}" srcOrd="4" destOrd="0" presId="urn:microsoft.com/office/officeart/2018/2/layout/IconVerticalSolidList"/>
    <dgm:cxn modelId="{83B48745-A1DB-42F0-A4BC-0E9A214FEA40}" type="presParOf" srcId="{0CA3EED2-0752-42E9-99E8-7A8A7FFC9BDF}" destId="{90AC37DA-B091-42E0-851F-706910DA6FB4}" srcOrd="3" destOrd="0" presId="urn:microsoft.com/office/officeart/2018/2/layout/IconVerticalSolidList"/>
    <dgm:cxn modelId="{92011185-1CF3-4D02-BAEB-50B5BD9DAA06}" type="presParOf" srcId="{0CA3EED2-0752-42E9-99E8-7A8A7FFC9BDF}" destId="{E1939A31-CC55-4699-A5ED-C31D88B3AAF0}" srcOrd="4" destOrd="0" presId="urn:microsoft.com/office/officeart/2018/2/layout/IconVerticalSolidList"/>
    <dgm:cxn modelId="{0B4DFAF6-9513-4215-A874-97F6506A4D2E}" type="presParOf" srcId="{E1939A31-CC55-4699-A5ED-C31D88B3AAF0}" destId="{CC0224EB-6EE2-43B9-B6FE-40B37E6ADE91}" srcOrd="0" destOrd="0" presId="urn:microsoft.com/office/officeart/2018/2/layout/IconVerticalSolidList"/>
    <dgm:cxn modelId="{DE0EE03F-8676-4F75-8B0C-E62C8B0DF9EB}" type="presParOf" srcId="{E1939A31-CC55-4699-A5ED-C31D88B3AAF0}" destId="{2BD390B0-AEEF-49E1-B03F-CC530796B34A}" srcOrd="1" destOrd="0" presId="urn:microsoft.com/office/officeart/2018/2/layout/IconVerticalSolidList"/>
    <dgm:cxn modelId="{AF1834F1-1306-4A0F-9DB5-923A5074C8D3}" type="presParOf" srcId="{E1939A31-CC55-4699-A5ED-C31D88B3AAF0}" destId="{ADBDC1CC-6348-4F5B-9620-6C6A24BC767C}" srcOrd="2" destOrd="0" presId="urn:microsoft.com/office/officeart/2018/2/layout/IconVerticalSolidList"/>
    <dgm:cxn modelId="{B13E38C6-8B0D-4E51-82B3-64964FBF2CCD}" type="presParOf" srcId="{E1939A31-CC55-4699-A5ED-C31D88B3AAF0}" destId="{1706765A-AC0E-4A43-8EA8-87B2F46376AF}" srcOrd="3" destOrd="0" presId="urn:microsoft.com/office/officeart/2018/2/layout/IconVerticalSolidList"/>
    <dgm:cxn modelId="{5736ACC1-CBE2-4CB3-9FAA-917C0ED5A1D1}" type="presParOf" srcId="{0CA3EED2-0752-42E9-99E8-7A8A7FFC9BDF}" destId="{F113FFEE-2716-4CAC-AEAC-FB037032FCE0}" srcOrd="5" destOrd="0" presId="urn:microsoft.com/office/officeart/2018/2/layout/IconVerticalSolidList"/>
    <dgm:cxn modelId="{60BD3293-48A7-4F83-BEC1-19BBC3D31BFA}" type="presParOf" srcId="{0CA3EED2-0752-42E9-99E8-7A8A7FFC9BDF}" destId="{F0873898-2246-437D-8480-541AE54BF993}" srcOrd="6" destOrd="0" presId="urn:microsoft.com/office/officeart/2018/2/layout/IconVerticalSolidList"/>
    <dgm:cxn modelId="{20318BC2-148B-483E-9847-14A32888EC0A}" type="presParOf" srcId="{F0873898-2246-437D-8480-541AE54BF993}" destId="{35907C8C-A0E2-47E3-8451-72139F93EDC6}" srcOrd="0" destOrd="0" presId="urn:microsoft.com/office/officeart/2018/2/layout/IconVerticalSolidList"/>
    <dgm:cxn modelId="{C33E264A-0985-42FE-A7CD-8EFD9F73586C}" type="presParOf" srcId="{F0873898-2246-437D-8480-541AE54BF993}" destId="{472E4AD5-1F96-462B-A8E8-279CE14FCA9D}" srcOrd="1" destOrd="0" presId="urn:microsoft.com/office/officeart/2018/2/layout/IconVerticalSolidList"/>
    <dgm:cxn modelId="{D6A1307F-6DB7-42D8-A5D6-BAA22A42B202}" type="presParOf" srcId="{F0873898-2246-437D-8480-541AE54BF993}" destId="{A6977884-C0DE-4FB5-B478-4FDCE57A915F}" srcOrd="2" destOrd="0" presId="urn:microsoft.com/office/officeart/2018/2/layout/IconVerticalSolidList"/>
    <dgm:cxn modelId="{E118A20E-44E0-4E55-A169-F0EF5410A5AC}" type="presParOf" srcId="{F0873898-2246-437D-8480-541AE54BF993}" destId="{FE89A5C6-79DB-4423-ABDC-401612BB6A7F}" srcOrd="3" destOrd="0" presId="urn:microsoft.com/office/officeart/2018/2/layout/IconVerticalSolidList"/>
    <dgm:cxn modelId="{3E40B282-DEC6-42C4-91B1-7A028F5C7960}" type="presParOf" srcId="{0CA3EED2-0752-42E9-99E8-7A8A7FFC9BDF}" destId="{22D9823F-482B-4DC4-ACC7-2FEDA1D773BB}" srcOrd="7" destOrd="0" presId="urn:microsoft.com/office/officeart/2018/2/layout/IconVerticalSolidList"/>
    <dgm:cxn modelId="{EEC3C7EC-22B2-4FFB-8B51-89176035038C}" type="presParOf" srcId="{0CA3EED2-0752-42E9-99E8-7A8A7FFC9BDF}" destId="{A9C18681-BF34-494E-B5AA-6BB2FCE7CDBD}" srcOrd="8" destOrd="0" presId="urn:microsoft.com/office/officeart/2018/2/layout/IconVerticalSolidList"/>
    <dgm:cxn modelId="{EA853548-EFF3-47FD-BB39-92CF2E256877}" type="presParOf" srcId="{A9C18681-BF34-494E-B5AA-6BB2FCE7CDBD}" destId="{A3A3362C-06EF-43EE-98A9-A178CDF43C8A}" srcOrd="0" destOrd="0" presId="urn:microsoft.com/office/officeart/2018/2/layout/IconVerticalSolidList"/>
    <dgm:cxn modelId="{FB808E0D-D53E-4313-B16E-2161C0736CB9}" type="presParOf" srcId="{A9C18681-BF34-494E-B5AA-6BB2FCE7CDBD}" destId="{63070B75-436C-40D4-985A-3EAE1A79DA24}" srcOrd="1" destOrd="0" presId="urn:microsoft.com/office/officeart/2018/2/layout/IconVerticalSolidList"/>
    <dgm:cxn modelId="{9CB8AEF8-9F52-4FD2-BF57-92F552489695}" type="presParOf" srcId="{A9C18681-BF34-494E-B5AA-6BB2FCE7CDBD}" destId="{F4DA00D3-EC00-48E4-92B3-8134194CC1CB}" srcOrd="2" destOrd="0" presId="urn:microsoft.com/office/officeart/2018/2/layout/IconVerticalSolidList"/>
    <dgm:cxn modelId="{DDFB2468-5FB5-4994-98F3-74B96D1E5301}" type="presParOf" srcId="{A9C18681-BF34-494E-B5AA-6BB2FCE7CDBD}" destId="{352542D7-2848-49F9-B89C-BB853EE608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807226-5C87-4209-B09E-DB05CB780AA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0274B05-AD76-46C6-B06E-7ED95770DD3A}">
      <dgm:prSet/>
      <dgm:spPr/>
      <dgm:t>
        <a:bodyPr/>
        <a:lstStyle/>
        <a:p>
          <a:pPr>
            <a:lnSpc>
              <a:spcPct val="100000"/>
            </a:lnSpc>
          </a:pPr>
          <a:r>
            <a:rPr lang="en-GB" dirty="0"/>
            <a:t>Investment in Net Zero energy technologies has multiple economic benefits depending on which technologies you invest in</a:t>
          </a:r>
          <a:endParaRPr lang="en-US" dirty="0"/>
        </a:p>
      </dgm:t>
    </dgm:pt>
    <dgm:pt modelId="{5AA24B1D-1181-41D5-9748-5EEC81B06F56}" type="parTrans" cxnId="{9B5966D9-9503-4D8E-8418-4BD3684D5F8B}">
      <dgm:prSet/>
      <dgm:spPr/>
      <dgm:t>
        <a:bodyPr/>
        <a:lstStyle/>
        <a:p>
          <a:endParaRPr lang="en-US"/>
        </a:p>
      </dgm:t>
    </dgm:pt>
    <dgm:pt modelId="{006614BB-D958-4955-BAA3-6EFEAAFF67D9}" type="sibTrans" cxnId="{9B5966D9-9503-4D8E-8418-4BD3684D5F8B}">
      <dgm:prSet/>
      <dgm:spPr/>
      <dgm:t>
        <a:bodyPr/>
        <a:lstStyle/>
        <a:p>
          <a:endParaRPr lang="en-US"/>
        </a:p>
      </dgm:t>
    </dgm:pt>
    <dgm:pt modelId="{969864FC-79A9-4D10-9C9C-C0043692AB19}">
      <dgm:prSet/>
      <dgm:spPr/>
      <dgm:t>
        <a:bodyPr/>
        <a:lstStyle/>
        <a:p>
          <a:pPr>
            <a:lnSpc>
              <a:spcPct val="100000"/>
            </a:lnSpc>
          </a:pPr>
          <a:r>
            <a:rPr lang="en-GB" dirty="0"/>
            <a:t>There is potential in encouraging adoption of more enabling technologies to Net Zero firms to encourage further efficiencies</a:t>
          </a:r>
          <a:endParaRPr lang="en-US" dirty="0"/>
        </a:p>
      </dgm:t>
    </dgm:pt>
    <dgm:pt modelId="{BB4CBE1A-7CB0-4B22-A7DF-ED7146DF3C14}" type="parTrans" cxnId="{9C47381D-FBF6-4B14-80D8-379F5F8E9B4E}">
      <dgm:prSet/>
      <dgm:spPr/>
      <dgm:t>
        <a:bodyPr/>
        <a:lstStyle/>
        <a:p>
          <a:endParaRPr lang="en-US"/>
        </a:p>
      </dgm:t>
    </dgm:pt>
    <dgm:pt modelId="{039BD7B4-389B-4246-A8CB-33A2D891EED4}" type="sibTrans" cxnId="{9C47381D-FBF6-4B14-80D8-379F5F8E9B4E}">
      <dgm:prSet/>
      <dgm:spPr/>
      <dgm:t>
        <a:bodyPr/>
        <a:lstStyle/>
        <a:p>
          <a:endParaRPr lang="en-US"/>
        </a:p>
      </dgm:t>
    </dgm:pt>
    <dgm:pt modelId="{EE8EE9DA-EEA2-4EA8-8B37-DDA9EBA021CE}">
      <dgm:prSet/>
      <dgm:spPr/>
      <dgm:t>
        <a:bodyPr/>
        <a:lstStyle/>
        <a:p>
          <a:pPr>
            <a:lnSpc>
              <a:spcPct val="100000"/>
            </a:lnSpc>
          </a:pPr>
          <a:r>
            <a:rPr lang="en-US" dirty="0"/>
            <a:t>Supporting the diversity of Net Zero technologies is challenging, but diversity suggests resilience</a:t>
          </a:r>
        </a:p>
      </dgm:t>
    </dgm:pt>
    <dgm:pt modelId="{E3390925-A220-4958-8454-B0CB1B1B3CDF}" type="parTrans" cxnId="{53F21273-2F14-4DFC-9923-0435E2827036}">
      <dgm:prSet/>
      <dgm:spPr/>
      <dgm:t>
        <a:bodyPr/>
        <a:lstStyle/>
        <a:p>
          <a:endParaRPr lang="en-GB"/>
        </a:p>
      </dgm:t>
    </dgm:pt>
    <dgm:pt modelId="{AC07E7D6-71FA-453A-A157-3045A50F5404}" type="sibTrans" cxnId="{53F21273-2F14-4DFC-9923-0435E2827036}">
      <dgm:prSet/>
      <dgm:spPr/>
      <dgm:t>
        <a:bodyPr/>
        <a:lstStyle/>
        <a:p>
          <a:endParaRPr lang="en-GB"/>
        </a:p>
      </dgm:t>
    </dgm:pt>
    <dgm:pt modelId="{4CC25255-00DE-472E-8353-4E4B2AE85511}">
      <dgm:prSet/>
      <dgm:spPr/>
      <dgm:t>
        <a:bodyPr/>
        <a:lstStyle/>
        <a:p>
          <a:pPr>
            <a:lnSpc>
              <a:spcPct val="100000"/>
            </a:lnSpc>
          </a:pPr>
          <a:r>
            <a:rPr lang="en-US" dirty="0"/>
            <a:t>Firms may need support to </a:t>
          </a:r>
          <a:r>
            <a:rPr lang="en-US" dirty="0" err="1"/>
            <a:t>maximise</a:t>
          </a:r>
          <a:r>
            <a:rPr lang="en-US" dirty="0"/>
            <a:t> economic opportunity from highly complex, specialized technologies, focused support </a:t>
          </a:r>
          <a:r>
            <a:rPr lang="en-US" dirty="0" err="1"/>
            <a:t>programmes</a:t>
          </a:r>
          <a:r>
            <a:rPr lang="en-US" dirty="0"/>
            <a:t> could target this through readiness to export and patent support</a:t>
          </a:r>
        </a:p>
      </dgm:t>
    </dgm:pt>
    <dgm:pt modelId="{F2DDBED7-CD36-4EB9-84C2-5D5CA3AD363D}" type="sibTrans" cxnId="{CA99D76E-E4A5-414C-9F32-57E2F0BE478F}">
      <dgm:prSet/>
      <dgm:spPr/>
      <dgm:t>
        <a:bodyPr/>
        <a:lstStyle/>
        <a:p>
          <a:endParaRPr lang="en-US"/>
        </a:p>
      </dgm:t>
    </dgm:pt>
    <dgm:pt modelId="{28130F2B-2F6E-4FA2-9B7A-823B2EEC2511}" type="parTrans" cxnId="{CA99D76E-E4A5-414C-9F32-57E2F0BE478F}">
      <dgm:prSet/>
      <dgm:spPr/>
      <dgm:t>
        <a:bodyPr/>
        <a:lstStyle/>
        <a:p>
          <a:endParaRPr lang="en-US"/>
        </a:p>
      </dgm:t>
    </dgm:pt>
    <dgm:pt modelId="{BE4622EA-10AC-41CB-B906-C0BC29646091}" type="pres">
      <dgm:prSet presAssocID="{1D807226-5C87-4209-B09E-DB05CB780AA1}" presName="root" presStyleCnt="0">
        <dgm:presLayoutVars>
          <dgm:dir/>
          <dgm:resizeHandles val="exact"/>
        </dgm:presLayoutVars>
      </dgm:prSet>
      <dgm:spPr/>
    </dgm:pt>
    <dgm:pt modelId="{D6E3BF45-D924-4FED-B9FE-8499991826A7}" type="pres">
      <dgm:prSet presAssocID="{00274B05-AD76-46C6-B06E-7ED95770DD3A}" presName="compNode" presStyleCnt="0"/>
      <dgm:spPr/>
    </dgm:pt>
    <dgm:pt modelId="{3B85D586-041C-41C9-9BE4-2C1CE00DC87D}" type="pres">
      <dgm:prSet presAssocID="{00274B05-AD76-46C6-B06E-7ED95770DD3A}" presName="bgRect" presStyleLbl="bgShp" presStyleIdx="0" presStyleCnt="4"/>
      <dgm:spPr/>
    </dgm:pt>
    <dgm:pt modelId="{567A9F43-7FEA-43DD-BC4A-59F5C461909B}" type="pres">
      <dgm:prSet presAssocID="{00274B05-AD76-46C6-B06E-7ED95770DD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3A9E4BB-F3A9-46B1-A7E9-E24DFCED40D5}" type="pres">
      <dgm:prSet presAssocID="{00274B05-AD76-46C6-B06E-7ED95770DD3A}" presName="spaceRect" presStyleCnt="0"/>
      <dgm:spPr/>
    </dgm:pt>
    <dgm:pt modelId="{B747080C-07C3-4816-9322-EE154D13705B}" type="pres">
      <dgm:prSet presAssocID="{00274B05-AD76-46C6-B06E-7ED95770DD3A}" presName="parTx" presStyleLbl="revTx" presStyleIdx="0" presStyleCnt="4">
        <dgm:presLayoutVars>
          <dgm:chMax val="0"/>
          <dgm:chPref val="0"/>
        </dgm:presLayoutVars>
      </dgm:prSet>
      <dgm:spPr/>
    </dgm:pt>
    <dgm:pt modelId="{79E5250B-F126-4905-836A-79A2ABC5F9B3}" type="pres">
      <dgm:prSet presAssocID="{006614BB-D958-4955-BAA3-6EFEAAFF67D9}" presName="sibTrans" presStyleCnt="0"/>
      <dgm:spPr/>
    </dgm:pt>
    <dgm:pt modelId="{92661B01-F627-4A31-9676-5B3F61C41789}" type="pres">
      <dgm:prSet presAssocID="{EE8EE9DA-EEA2-4EA8-8B37-DDA9EBA021CE}" presName="compNode" presStyleCnt="0"/>
      <dgm:spPr/>
    </dgm:pt>
    <dgm:pt modelId="{377C0A7B-5F2D-4541-AC7F-5D154D22BDC2}" type="pres">
      <dgm:prSet presAssocID="{EE8EE9DA-EEA2-4EA8-8B37-DDA9EBA021CE}" presName="bgRect" presStyleLbl="bgShp" presStyleIdx="1" presStyleCnt="4"/>
      <dgm:spPr/>
    </dgm:pt>
    <dgm:pt modelId="{DB36CFD9-BF27-4354-848F-A87F9B4283C8}" type="pres">
      <dgm:prSet presAssocID="{EE8EE9DA-EEA2-4EA8-8B37-DDA9EBA021CE}"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ed outline"/>
        </a:ext>
      </dgm:extLst>
    </dgm:pt>
    <dgm:pt modelId="{106C5872-4128-4D1F-B2AB-30FA9544AF43}" type="pres">
      <dgm:prSet presAssocID="{EE8EE9DA-EEA2-4EA8-8B37-DDA9EBA021CE}" presName="spaceRect" presStyleCnt="0"/>
      <dgm:spPr/>
    </dgm:pt>
    <dgm:pt modelId="{5E73481E-0976-46CF-8424-4C11A3AA2941}" type="pres">
      <dgm:prSet presAssocID="{EE8EE9DA-EEA2-4EA8-8B37-DDA9EBA021CE}" presName="parTx" presStyleLbl="revTx" presStyleIdx="1" presStyleCnt="4">
        <dgm:presLayoutVars>
          <dgm:chMax val="0"/>
          <dgm:chPref val="0"/>
        </dgm:presLayoutVars>
      </dgm:prSet>
      <dgm:spPr/>
    </dgm:pt>
    <dgm:pt modelId="{761BE784-51A1-4FEE-A423-D6C28F38A034}" type="pres">
      <dgm:prSet presAssocID="{AC07E7D6-71FA-453A-A157-3045A50F5404}" presName="sibTrans" presStyleCnt="0"/>
      <dgm:spPr/>
    </dgm:pt>
    <dgm:pt modelId="{884CBAC5-CD8A-4A76-BDFD-F485C2ACC3DE}" type="pres">
      <dgm:prSet presAssocID="{4CC25255-00DE-472E-8353-4E4B2AE85511}" presName="compNode" presStyleCnt="0"/>
      <dgm:spPr/>
    </dgm:pt>
    <dgm:pt modelId="{2DF08AEA-87FE-4920-8FA5-180F04097572}" type="pres">
      <dgm:prSet presAssocID="{4CC25255-00DE-472E-8353-4E4B2AE85511}" presName="bgRect" presStyleLbl="bgShp" presStyleIdx="2" presStyleCnt="4"/>
      <dgm:spPr/>
    </dgm:pt>
    <dgm:pt modelId="{26C06B8A-07A9-486C-AA73-1F865F733E67}" type="pres">
      <dgm:prSet presAssocID="{4CC25255-00DE-472E-8353-4E4B2AE855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308F30E1-8AF8-4302-BFF6-213A4F823112}" type="pres">
      <dgm:prSet presAssocID="{4CC25255-00DE-472E-8353-4E4B2AE85511}" presName="spaceRect" presStyleCnt="0"/>
      <dgm:spPr/>
    </dgm:pt>
    <dgm:pt modelId="{B5D1FD0D-C2E8-45D2-905C-981DC8417C15}" type="pres">
      <dgm:prSet presAssocID="{4CC25255-00DE-472E-8353-4E4B2AE85511}" presName="parTx" presStyleLbl="revTx" presStyleIdx="2" presStyleCnt="4">
        <dgm:presLayoutVars>
          <dgm:chMax val="0"/>
          <dgm:chPref val="0"/>
        </dgm:presLayoutVars>
      </dgm:prSet>
      <dgm:spPr/>
    </dgm:pt>
    <dgm:pt modelId="{7EAB8566-99F3-4C15-A5A0-3232D78F7A37}" type="pres">
      <dgm:prSet presAssocID="{F2DDBED7-CD36-4EB9-84C2-5D5CA3AD363D}" presName="sibTrans" presStyleCnt="0"/>
      <dgm:spPr/>
    </dgm:pt>
    <dgm:pt modelId="{12E029A1-652B-4F31-9C48-78A85D5D50B5}" type="pres">
      <dgm:prSet presAssocID="{969864FC-79A9-4D10-9C9C-C0043692AB19}" presName="compNode" presStyleCnt="0"/>
      <dgm:spPr/>
    </dgm:pt>
    <dgm:pt modelId="{BC5E5851-20D2-4AE8-BA05-6965CFEFE623}" type="pres">
      <dgm:prSet presAssocID="{969864FC-79A9-4D10-9C9C-C0043692AB19}" presName="bgRect" presStyleLbl="bgShp" presStyleIdx="3" presStyleCnt="4"/>
      <dgm:spPr/>
    </dgm:pt>
    <dgm:pt modelId="{58F1A927-BFA3-424A-88BE-6387BBAB4EB5}" type="pres">
      <dgm:prSet presAssocID="{969864FC-79A9-4D10-9C9C-C0043692AB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ximise"/>
        </a:ext>
      </dgm:extLst>
    </dgm:pt>
    <dgm:pt modelId="{A39E51E7-ADED-4048-AA59-48C63202938E}" type="pres">
      <dgm:prSet presAssocID="{969864FC-79A9-4D10-9C9C-C0043692AB19}" presName="spaceRect" presStyleCnt="0"/>
      <dgm:spPr/>
    </dgm:pt>
    <dgm:pt modelId="{D97E0B05-2D15-4D4D-B7C5-18EB290843C1}" type="pres">
      <dgm:prSet presAssocID="{969864FC-79A9-4D10-9C9C-C0043692AB19}" presName="parTx" presStyleLbl="revTx" presStyleIdx="3" presStyleCnt="4">
        <dgm:presLayoutVars>
          <dgm:chMax val="0"/>
          <dgm:chPref val="0"/>
        </dgm:presLayoutVars>
      </dgm:prSet>
      <dgm:spPr/>
    </dgm:pt>
  </dgm:ptLst>
  <dgm:cxnLst>
    <dgm:cxn modelId="{9C47381D-FBF6-4B14-80D8-379F5F8E9B4E}" srcId="{1D807226-5C87-4209-B09E-DB05CB780AA1}" destId="{969864FC-79A9-4D10-9C9C-C0043692AB19}" srcOrd="3" destOrd="0" parTransId="{BB4CBE1A-7CB0-4B22-A7DF-ED7146DF3C14}" sibTransId="{039BD7B4-389B-4246-A8CB-33A2D891EED4}"/>
    <dgm:cxn modelId="{C092BD45-8361-402B-8221-519BB07C91DA}" type="presOf" srcId="{969864FC-79A9-4D10-9C9C-C0043692AB19}" destId="{D97E0B05-2D15-4D4D-B7C5-18EB290843C1}" srcOrd="0" destOrd="0" presId="urn:microsoft.com/office/officeart/2018/2/layout/IconVerticalSolidList"/>
    <dgm:cxn modelId="{4A18454C-1794-407F-B50D-1ACC1520A824}" type="presOf" srcId="{4CC25255-00DE-472E-8353-4E4B2AE85511}" destId="{B5D1FD0D-C2E8-45D2-905C-981DC8417C15}" srcOrd="0" destOrd="0" presId="urn:microsoft.com/office/officeart/2018/2/layout/IconVerticalSolidList"/>
    <dgm:cxn modelId="{CA99D76E-E4A5-414C-9F32-57E2F0BE478F}" srcId="{1D807226-5C87-4209-B09E-DB05CB780AA1}" destId="{4CC25255-00DE-472E-8353-4E4B2AE85511}" srcOrd="2" destOrd="0" parTransId="{28130F2B-2F6E-4FA2-9B7A-823B2EEC2511}" sibTransId="{F2DDBED7-CD36-4EB9-84C2-5D5CA3AD363D}"/>
    <dgm:cxn modelId="{53F21273-2F14-4DFC-9923-0435E2827036}" srcId="{1D807226-5C87-4209-B09E-DB05CB780AA1}" destId="{EE8EE9DA-EEA2-4EA8-8B37-DDA9EBA021CE}" srcOrd="1" destOrd="0" parTransId="{E3390925-A220-4958-8454-B0CB1B1B3CDF}" sibTransId="{AC07E7D6-71FA-453A-A157-3045A50F5404}"/>
    <dgm:cxn modelId="{B0F519C0-D0C6-43DB-BB0B-DEE58A084186}" type="presOf" srcId="{1D807226-5C87-4209-B09E-DB05CB780AA1}" destId="{BE4622EA-10AC-41CB-B906-C0BC29646091}" srcOrd="0" destOrd="0" presId="urn:microsoft.com/office/officeart/2018/2/layout/IconVerticalSolidList"/>
    <dgm:cxn modelId="{9B5966D9-9503-4D8E-8418-4BD3684D5F8B}" srcId="{1D807226-5C87-4209-B09E-DB05CB780AA1}" destId="{00274B05-AD76-46C6-B06E-7ED95770DD3A}" srcOrd="0" destOrd="0" parTransId="{5AA24B1D-1181-41D5-9748-5EEC81B06F56}" sibTransId="{006614BB-D958-4955-BAA3-6EFEAAFF67D9}"/>
    <dgm:cxn modelId="{8C1A75E3-884C-43D7-951E-E57DD4723139}" type="presOf" srcId="{EE8EE9DA-EEA2-4EA8-8B37-DDA9EBA021CE}" destId="{5E73481E-0976-46CF-8424-4C11A3AA2941}" srcOrd="0" destOrd="0" presId="urn:microsoft.com/office/officeart/2018/2/layout/IconVerticalSolidList"/>
    <dgm:cxn modelId="{6AE49FED-291D-45A8-AE77-0D67585AE1D3}" type="presOf" srcId="{00274B05-AD76-46C6-B06E-7ED95770DD3A}" destId="{B747080C-07C3-4816-9322-EE154D13705B}" srcOrd="0" destOrd="0" presId="urn:microsoft.com/office/officeart/2018/2/layout/IconVerticalSolidList"/>
    <dgm:cxn modelId="{22F2EB28-3D2A-42B0-87A8-A1AA76341BF6}" type="presParOf" srcId="{BE4622EA-10AC-41CB-B906-C0BC29646091}" destId="{D6E3BF45-D924-4FED-B9FE-8499991826A7}" srcOrd="0" destOrd="0" presId="urn:microsoft.com/office/officeart/2018/2/layout/IconVerticalSolidList"/>
    <dgm:cxn modelId="{CAE61234-A273-4067-B9D2-22E9DA08D46A}" type="presParOf" srcId="{D6E3BF45-D924-4FED-B9FE-8499991826A7}" destId="{3B85D586-041C-41C9-9BE4-2C1CE00DC87D}" srcOrd="0" destOrd="0" presId="urn:microsoft.com/office/officeart/2018/2/layout/IconVerticalSolidList"/>
    <dgm:cxn modelId="{40A37353-EED7-499D-BD24-7CF221EBBAD0}" type="presParOf" srcId="{D6E3BF45-D924-4FED-B9FE-8499991826A7}" destId="{567A9F43-7FEA-43DD-BC4A-59F5C461909B}" srcOrd="1" destOrd="0" presId="urn:microsoft.com/office/officeart/2018/2/layout/IconVerticalSolidList"/>
    <dgm:cxn modelId="{DFD2096B-F289-4B14-A4F7-A6D2F92D458E}" type="presParOf" srcId="{D6E3BF45-D924-4FED-B9FE-8499991826A7}" destId="{C3A9E4BB-F3A9-46B1-A7E9-E24DFCED40D5}" srcOrd="2" destOrd="0" presId="urn:microsoft.com/office/officeart/2018/2/layout/IconVerticalSolidList"/>
    <dgm:cxn modelId="{270516BB-7EC9-43F8-9F64-ADF2CCD55060}" type="presParOf" srcId="{D6E3BF45-D924-4FED-B9FE-8499991826A7}" destId="{B747080C-07C3-4816-9322-EE154D13705B}" srcOrd="3" destOrd="0" presId="urn:microsoft.com/office/officeart/2018/2/layout/IconVerticalSolidList"/>
    <dgm:cxn modelId="{9670F51D-B190-4FE3-85B8-E165FB6C9424}" type="presParOf" srcId="{BE4622EA-10AC-41CB-B906-C0BC29646091}" destId="{79E5250B-F126-4905-836A-79A2ABC5F9B3}" srcOrd="1" destOrd="0" presId="urn:microsoft.com/office/officeart/2018/2/layout/IconVerticalSolidList"/>
    <dgm:cxn modelId="{37A94251-9373-4C26-B899-8EC96C6F0096}" type="presParOf" srcId="{BE4622EA-10AC-41CB-B906-C0BC29646091}" destId="{92661B01-F627-4A31-9676-5B3F61C41789}" srcOrd="2" destOrd="0" presId="urn:microsoft.com/office/officeart/2018/2/layout/IconVerticalSolidList"/>
    <dgm:cxn modelId="{367F57D5-0F82-43CC-8925-23873E9891A3}" type="presParOf" srcId="{92661B01-F627-4A31-9676-5B3F61C41789}" destId="{377C0A7B-5F2D-4541-AC7F-5D154D22BDC2}" srcOrd="0" destOrd="0" presId="urn:microsoft.com/office/officeart/2018/2/layout/IconVerticalSolidList"/>
    <dgm:cxn modelId="{A78A99D3-8C34-46BF-AF8D-8C92C7317948}" type="presParOf" srcId="{92661B01-F627-4A31-9676-5B3F61C41789}" destId="{DB36CFD9-BF27-4354-848F-A87F9B4283C8}" srcOrd="1" destOrd="0" presId="urn:microsoft.com/office/officeart/2018/2/layout/IconVerticalSolidList"/>
    <dgm:cxn modelId="{7FEFDD3E-00F1-4293-85BB-57417977199A}" type="presParOf" srcId="{92661B01-F627-4A31-9676-5B3F61C41789}" destId="{106C5872-4128-4D1F-B2AB-30FA9544AF43}" srcOrd="2" destOrd="0" presId="urn:microsoft.com/office/officeart/2018/2/layout/IconVerticalSolidList"/>
    <dgm:cxn modelId="{09A9103C-8649-4AEA-AD65-6241F79545DC}" type="presParOf" srcId="{92661B01-F627-4A31-9676-5B3F61C41789}" destId="{5E73481E-0976-46CF-8424-4C11A3AA2941}" srcOrd="3" destOrd="0" presId="urn:microsoft.com/office/officeart/2018/2/layout/IconVerticalSolidList"/>
    <dgm:cxn modelId="{68BD083D-7BEF-4922-B88A-55FB3C25F038}" type="presParOf" srcId="{BE4622EA-10AC-41CB-B906-C0BC29646091}" destId="{761BE784-51A1-4FEE-A423-D6C28F38A034}" srcOrd="3" destOrd="0" presId="urn:microsoft.com/office/officeart/2018/2/layout/IconVerticalSolidList"/>
    <dgm:cxn modelId="{B5F01075-3CE7-45C9-BEA6-CA5274A2D88B}" type="presParOf" srcId="{BE4622EA-10AC-41CB-B906-C0BC29646091}" destId="{884CBAC5-CD8A-4A76-BDFD-F485C2ACC3DE}" srcOrd="4" destOrd="0" presId="urn:microsoft.com/office/officeart/2018/2/layout/IconVerticalSolidList"/>
    <dgm:cxn modelId="{8638DA9A-4A48-4752-B02D-D3634E1D0F90}" type="presParOf" srcId="{884CBAC5-CD8A-4A76-BDFD-F485C2ACC3DE}" destId="{2DF08AEA-87FE-4920-8FA5-180F04097572}" srcOrd="0" destOrd="0" presId="urn:microsoft.com/office/officeart/2018/2/layout/IconVerticalSolidList"/>
    <dgm:cxn modelId="{BE6F1D30-0181-4FBA-8F70-EF415B3EFA29}" type="presParOf" srcId="{884CBAC5-CD8A-4A76-BDFD-F485C2ACC3DE}" destId="{26C06B8A-07A9-486C-AA73-1F865F733E67}" srcOrd="1" destOrd="0" presId="urn:microsoft.com/office/officeart/2018/2/layout/IconVerticalSolidList"/>
    <dgm:cxn modelId="{C568A93C-F045-48FC-BC54-E054965265AD}" type="presParOf" srcId="{884CBAC5-CD8A-4A76-BDFD-F485C2ACC3DE}" destId="{308F30E1-8AF8-4302-BFF6-213A4F823112}" srcOrd="2" destOrd="0" presId="urn:microsoft.com/office/officeart/2018/2/layout/IconVerticalSolidList"/>
    <dgm:cxn modelId="{3D516F60-21D8-412D-B354-55A7A2DBFF6C}" type="presParOf" srcId="{884CBAC5-CD8A-4A76-BDFD-F485C2ACC3DE}" destId="{B5D1FD0D-C2E8-45D2-905C-981DC8417C15}" srcOrd="3" destOrd="0" presId="urn:microsoft.com/office/officeart/2018/2/layout/IconVerticalSolidList"/>
    <dgm:cxn modelId="{2FB148F7-7583-48BF-807B-A61DBE9E4390}" type="presParOf" srcId="{BE4622EA-10AC-41CB-B906-C0BC29646091}" destId="{7EAB8566-99F3-4C15-A5A0-3232D78F7A37}" srcOrd="5" destOrd="0" presId="urn:microsoft.com/office/officeart/2018/2/layout/IconVerticalSolidList"/>
    <dgm:cxn modelId="{89AD58D3-DFED-4B58-AD2B-30D23D91D652}" type="presParOf" srcId="{BE4622EA-10AC-41CB-B906-C0BC29646091}" destId="{12E029A1-652B-4F31-9C48-78A85D5D50B5}" srcOrd="6" destOrd="0" presId="urn:microsoft.com/office/officeart/2018/2/layout/IconVerticalSolidList"/>
    <dgm:cxn modelId="{6A6C80B3-61E8-4256-A1FC-AF5CB0649ABF}" type="presParOf" srcId="{12E029A1-652B-4F31-9C48-78A85D5D50B5}" destId="{BC5E5851-20D2-4AE8-BA05-6965CFEFE623}" srcOrd="0" destOrd="0" presId="urn:microsoft.com/office/officeart/2018/2/layout/IconVerticalSolidList"/>
    <dgm:cxn modelId="{1BB285EA-7DC7-4F96-B66C-6A7A317849FD}" type="presParOf" srcId="{12E029A1-652B-4F31-9C48-78A85D5D50B5}" destId="{58F1A927-BFA3-424A-88BE-6387BBAB4EB5}" srcOrd="1" destOrd="0" presId="urn:microsoft.com/office/officeart/2018/2/layout/IconVerticalSolidList"/>
    <dgm:cxn modelId="{DEFC5A78-4E1A-4DC0-A3B4-A84205F50482}" type="presParOf" srcId="{12E029A1-652B-4F31-9C48-78A85D5D50B5}" destId="{A39E51E7-ADED-4048-AA59-48C63202938E}" srcOrd="2" destOrd="0" presId="urn:microsoft.com/office/officeart/2018/2/layout/IconVerticalSolidList"/>
    <dgm:cxn modelId="{B2496971-2E86-441E-BDE4-38C2AA5E6BAC}" type="presParOf" srcId="{12E029A1-652B-4F31-9C48-78A85D5D50B5}" destId="{D97E0B05-2D15-4D4D-B7C5-18EB290843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D7073C-28F1-4021-9386-2F36B7B2BF1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F311F4C-6C2A-41A0-AC97-B2076A67C234}">
      <dgm:prSet/>
      <dgm:spPr/>
      <dgm:t>
        <a:bodyPr/>
        <a:lstStyle/>
        <a:p>
          <a:pPr>
            <a:lnSpc>
              <a:spcPct val="100000"/>
            </a:lnSpc>
          </a:pPr>
          <a:r>
            <a:rPr lang="en-GB"/>
            <a:t>To explore the relationship between grants and equity funding in Net Zero firms to better understand whether grants attract or replace equity funding in this space </a:t>
          </a:r>
          <a:endParaRPr lang="en-US"/>
        </a:p>
      </dgm:t>
    </dgm:pt>
    <dgm:pt modelId="{4D033D29-B516-4EBB-A53A-172556322226}" type="parTrans" cxnId="{C5F23A77-C287-48C0-8CCA-77C3BC29AF37}">
      <dgm:prSet/>
      <dgm:spPr/>
      <dgm:t>
        <a:bodyPr/>
        <a:lstStyle/>
        <a:p>
          <a:endParaRPr lang="en-US"/>
        </a:p>
      </dgm:t>
    </dgm:pt>
    <dgm:pt modelId="{16A12100-A848-4896-BDC1-5762AFF6AD5E}" type="sibTrans" cxnId="{C5F23A77-C287-48C0-8CCA-77C3BC29AF37}">
      <dgm:prSet/>
      <dgm:spPr/>
      <dgm:t>
        <a:bodyPr/>
        <a:lstStyle/>
        <a:p>
          <a:endParaRPr lang="en-US"/>
        </a:p>
      </dgm:t>
    </dgm:pt>
    <dgm:pt modelId="{5146050D-63FC-4607-BC35-47C51437BC51}">
      <dgm:prSet/>
      <dgm:spPr/>
      <dgm:t>
        <a:bodyPr/>
        <a:lstStyle/>
        <a:p>
          <a:pPr>
            <a:lnSpc>
              <a:spcPct val="100000"/>
            </a:lnSpc>
          </a:pPr>
          <a:r>
            <a:rPr lang="en-GB" dirty="0"/>
            <a:t>To look at the effect on turnover of particular technologies  </a:t>
          </a:r>
          <a:endParaRPr lang="en-US" dirty="0"/>
        </a:p>
      </dgm:t>
    </dgm:pt>
    <dgm:pt modelId="{E3706BB3-E1B3-4493-8E79-79DD06C5867A}" type="parTrans" cxnId="{4DB69D93-6E0B-493E-8B69-48F22A2F9EF7}">
      <dgm:prSet/>
      <dgm:spPr/>
      <dgm:t>
        <a:bodyPr/>
        <a:lstStyle/>
        <a:p>
          <a:endParaRPr lang="en-US"/>
        </a:p>
      </dgm:t>
    </dgm:pt>
    <dgm:pt modelId="{DF347ED7-8C9D-4486-8A3D-CC931270EC6B}" type="sibTrans" cxnId="{4DB69D93-6E0B-493E-8B69-48F22A2F9EF7}">
      <dgm:prSet/>
      <dgm:spPr/>
      <dgm:t>
        <a:bodyPr/>
        <a:lstStyle/>
        <a:p>
          <a:endParaRPr lang="en-US"/>
        </a:p>
      </dgm:t>
    </dgm:pt>
    <dgm:pt modelId="{74E6656A-0813-4F58-80D3-5E7263470689}">
      <dgm:prSet/>
      <dgm:spPr/>
      <dgm:t>
        <a:bodyPr/>
        <a:lstStyle/>
        <a:p>
          <a:pPr>
            <a:lnSpc>
              <a:spcPct val="100000"/>
            </a:lnSpc>
          </a:pPr>
          <a:r>
            <a:rPr lang="en-GB"/>
            <a:t>To take a deeper dive into Energy to more clearly unpack the different economic benefits of particular technologies</a:t>
          </a:r>
          <a:endParaRPr lang="en-US"/>
        </a:p>
      </dgm:t>
    </dgm:pt>
    <dgm:pt modelId="{93FEF499-1A05-4935-AA50-3BC79EA89D14}" type="parTrans" cxnId="{63B2B815-1E84-4486-A65D-C02C949A0D05}">
      <dgm:prSet/>
      <dgm:spPr/>
      <dgm:t>
        <a:bodyPr/>
        <a:lstStyle/>
        <a:p>
          <a:endParaRPr lang="en-US"/>
        </a:p>
      </dgm:t>
    </dgm:pt>
    <dgm:pt modelId="{384DE420-67E6-453D-A2EE-371A6E55160A}" type="sibTrans" cxnId="{63B2B815-1E84-4486-A65D-C02C949A0D05}">
      <dgm:prSet/>
      <dgm:spPr/>
      <dgm:t>
        <a:bodyPr/>
        <a:lstStyle/>
        <a:p>
          <a:endParaRPr lang="en-US"/>
        </a:p>
      </dgm:t>
    </dgm:pt>
    <dgm:pt modelId="{CBB6F99E-BDFA-4A56-9978-92CEC7DD1773}">
      <dgm:prSet/>
      <dgm:spPr/>
      <dgm:t>
        <a:bodyPr/>
        <a:lstStyle/>
        <a:p>
          <a:pPr>
            <a:lnSpc>
              <a:spcPct val="100000"/>
            </a:lnSpc>
          </a:pPr>
          <a:r>
            <a:rPr lang="en-GB"/>
            <a:t>To breakdown technologies by their technology readiness levels to understand potentially which technologies could benefit from what support at different stages of their development. </a:t>
          </a:r>
          <a:endParaRPr lang="en-US"/>
        </a:p>
      </dgm:t>
    </dgm:pt>
    <dgm:pt modelId="{FA579EA2-8F86-4819-8BCD-1B960E1EE099}" type="parTrans" cxnId="{46F680A5-9699-4229-84E5-CCF48082518E}">
      <dgm:prSet/>
      <dgm:spPr/>
      <dgm:t>
        <a:bodyPr/>
        <a:lstStyle/>
        <a:p>
          <a:endParaRPr lang="en-US"/>
        </a:p>
      </dgm:t>
    </dgm:pt>
    <dgm:pt modelId="{0AC9CF2D-F321-4AC0-AB91-A0A741C766B4}" type="sibTrans" cxnId="{46F680A5-9699-4229-84E5-CCF48082518E}">
      <dgm:prSet/>
      <dgm:spPr/>
      <dgm:t>
        <a:bodyPr/>
        <a:lstStyle/>
        <a:p>
          <a:endParaRPr lang="en-US"/>
        </a:p>
      </dgm:t>
    </dgm:pt>
    <dgm:pt modelId="{2B286003-E1E3-449A-ABE2-ACC2877D0268}" type="pres">
      <dgm:prSet presAssocID="{E7D7073C-28F1-4021-9386-2F36B7B2BF19}" presName="root" presStyleCnt="0">
        <dgm:presLayoutVars>
          <dgm:dir/>
          <dgm:resizeHandles val="exact"/>
        </dgm:presLayoutVars>
      </dgm:prSet>
      <dgm:spPr/>
    </dgm:pt>
    <dgm:pt modelId="{559ACFF9-0610-40D4-A329-13591B1DAAE2}" type="pres">
      <dgm:prSet presAssocID="{CF311F4C-6C2A-41A0-AC97-B2076A67C234}" presName="compNode" presStyleCnt="0"/>
      <dgm:spPr/>
    </dgm:pt>
    <dgm:pt modelId="{447FA6FA-34AB-4D48-9696-EC1841D24D42}" type="pres">
      <dgm:prSet presAssocID="{CF311F4C-6C2A-41A0-AC97-B2076A67C234}" presName="bgRect" presStyleLbl="bgShp" presStyleIdx="0" presStyleCnt="4"/>
      <dgm:spPr/>
    </dgm:pt>
    <dgm:pt modelId="{625A865B-FF3B-4FEA-8A67-1FE0914595F9}" type="pres">
      <dgm:prSet presAssocID="{CF311F4C-6C2A-41A0-AC97-B2076A67C2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A7AD5FC-97CE-4A21-A760-18EC3300CC06}" type="pres">
      <dgm:prSet presAssocID="{CF311F4C-6C2A-41A0-AC97-B2076A67C234}" presName="spaceRect" presStyleCnt="0"/>
      <dgm:spPr/>
    </dgm:pt>
    <dgm:pt modelId="{F604D4F4-0105-4C8D-9C57-D777A333B54C}" type="pres">
      <dgm:prSet presAssocID="{CF311F4C-6C2A-41A0-AC97-B2076A67C234}" presName="parTx" presStyleLbl="revTx" presStyleIdx="0" presStyleCnt="4">
        <dgm:presLayoutVars>
          <dgm:chMax val="0"/>
          <dgm:chPref val="0"/>
        </dgm:presLayoutVars>
      </dgm:prSet>
      <dgm:spPr/>
    </dgm:pt>
    <dgm:pt modelId="{CD65930C-7DB0-4D24-9754-B91FD5B110CF}" type="pres">
      <dgm:prSet presAssocID="{16A12100-A848-4896-BDC1-5762AFF6AD5E}" presName="sibTrans" presStyleCnt="0"/>
      <dgm:spPr/>
    </dgm:pt>
    <dgm:pt modelId="{87B0A9FD-9271-42ED-9FBB-F14E23151919}" type="pres">
      <dgm:prSet presAssocID="{5146050D-63FC-4607-BC35-47C51437BC51}" presName="compNode" presStyleCnt="0"/>
      <dgm:spPr/>
    </dgm:pt>
    <dgm:pt modelId="{AE1C22F8-36F8-452A-800B-2D0B3E02D585}" type="pres">
      <dgm:prSet presAssocID="{5146050D-63FC-4607-BC35-47C51437BC51}" presName="bgRect" presStyleLbl="bgShp" presStyleIdx="1" presStyleCnt="4"/>
      <dgm:spPr/>
    </dgm:pt>
    <dgm:pt modelId="{E1E03A20-2CEB-4134-9B78-E5A7D3F0838F}" type="pres">
      <dgm:prSet presAssocID="{5146050D-63FC-4607-BC35-47C51437BC5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AC31B3B1-577C-40B3-8CB2-386EBFC8F760}" type="pres">
      <dgm:prSet presAssocID="{5146050D-63FC-4607-BC35-47C51437BC51}" presName="spaceRect" presStyleCnt="0"/>
      <dgm:spPr/>
    </dgm:pt>
    <dgm:pt modelId="{4E74306D-FD1B-47CE-9462-B2196CFE1C29}" type="pres">
      <dgm:prSet presAssocID="{5146050D-63FC-4607-BC35-47C51437BC51}" presName="parTx" presStyleLbl="revTx" presStyleIdx="1" presStyleCnt="4">
        <dgm:presLayoutVars>
          <dgm:chMax val="0"/>
          <dgm:chPref val="0"/>
        </dgm:presLayoutVars>
      </dgm:prSet>
      <dgm:spPr/>
    </dgm:pt>
    <dgm:pt modelId="{8E8A9540-BBC3-4C9F-B8DC-E853937CA201}" type="pres">
      <dgm:prSet presAssocID="{DF347ED7-8C9D-4486-8A3D-CC931270EC6B}" presName="sibTrans" presStyleCnt="0"/>
      <dgm:spPr/>
    </dgm:pt>
    <dgm:pt modelId="{89187CA8-5857-4D18-AAFC-08ABB4DB5D03}" type="pres">
      <dgm:prSet presAssocID="{74E6656A-0813-4F58-80D3-5E7263470689}" presName="compNode" presStyleCnt="0"/>
      <dgm:spPr/>
    </dgm:pt>
    <dgm:pt modelId="{0DC40615-74A7-4A7A-A21A-B83714885BED}" type="pres">
      <dgm:prSet presAssocID="{74E6656A-0813-4F58-80D3-5E7263470689}" presName="bgRect" presStyleLbl="bgShp" presStyleIdx="2" presStyleCnt="4"/>
      <dgm:spPr/>
    </dgm:pt>
    <dgm:pt modelId="{AA34D50E-3416-42BE-A6A1-E92D86D0AB09}" type="pres">
      <dgm:prSet presAssocID="{74E6656A-0813-4F58-80D3-5E72634706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B0958F91-C26C-4357-B5A3-8F1E76F8C2F6}" type="pres">
      <dgm:prSet presAssocID="{74E6656A-0813-4F58-80D3-5E7263470689}" presName="spaceRect" presStyleCnt="0"/>
      <dgm:spPr/>
    </dgm:pt>
    <dgm:pt modelId="{02EBF1DF-69BD-4823-BEEE-61BA9E117039}" type="pres">
      <dgm:prSet presAssocID="{74E6656A-0813-4F58-80D3-5E7263470689}" presName="parTx" presStyleLbl="revTx" presStyleIdx="2" presStyleCnt="4">
        <dgm:presLayoutVars>
          <dgm:chMax val="0"/>
          <dgm:chPref val="0"/>
        </dgm:presLayoutVars>
      </dgm:prSet>
      <dgm:spPr/>
    </dgm:pt>
    <dgm:pt modelId="{3946E77C-378F-4488-9980-3F45B0156814}" type="pres">
      <dgm:prSet presAssocID="{384DE420-67E6-453D-A2EE-371A6E55160A}" presName="sibTrans" presStyleCnt="0"/>
      <dgm:spPr/>
    </dgm:pt>
    <dgm:pt modelId="{894B2D9D-AF9A-4EE3-836E-4ACE8C3112EC}" type="pres">
      <dgm:prSet presAssocID="{CBB6F99E-BDFA-4A56-9978-92CEC7DD1773}" presName="compNode" presStyleCnt="0"/>
      <dgm:spPr/>
    </dgm:pt>
    <dgm:pt modelId="{6B15EAE6-CA2B-4AF7-A038-4939FAEEC59D}" type="pres">
      <dgm:prSet presAssocID="{CBB6F99E-BDFA-4A56-9978-92CEC7DD1773}" presName="bgRect" presStyleLbl="bgShp" presStyleIdx="3" presStyleCnt="4"/>
      <dgm:spPr/>
    </dgm:pt>
    <dgm:pt modelId="{7265E6FD-DA77-402C-ACEA-BF6E5794A8B7}" type="pres">
      <dgm:prSet presAssocID="{CBB6F99E-BDFA-4A56-9978-92CEC7DD177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40DACCF7-F317-48D0-B871-9B1C8087EC8A}" type="pres">
      <dgm:prSet presAssocID="{CBB6F99E-BDFA-4A56-9978-92CEC7DD1773}" presName="spaceRect" presStyleCnt="0"/>
      <dgm:spPr/>
    </dgm:pt>
    <dgm:pt modelId="{FA059525-DC46-4062-BB61-AD0E31475465}" type="pres">
      <dgm:prSet presAssocID="{CBB6F99E-BDFA-4A56-9978-92CEC7DD1773}" presName="parTx" presStyleLbl="revTx" presStyleIdx="3" presStyleCnt="4">
        <dgm:presLayoutVars>
          <dgm:chMax val="0"/>
          <dgm:chPref val="0"/>
        </dgm:presLayoutVars>
      </dgm:prSet>
      <dgm:spPr/>
    </dgm:pt>
  </dgm:ptLst>
  <dgm:cxnLst>
    <dgm:cxn modelId="{63B2B815-1E84-4486-A65D-C02C949A0D05}" srcId="{E7D7073C-28F1-4021-9386-2F36B7B2BF19}" destId="{74E6656A-0813-4F58-80D3-5E7263470689}" srcOrd="2" destOrd="0" parTransId="{93FEF499-1A05-4935-AA50-3BC79EA89D14}" sibTransId="{384DE420-67E6-453D-A2EE-371A6E55160A}"/>
    <dgm:cxn modelId="{9DC0722D-F23C-46CD-81CE-E63EC6F6A721}" type="presOf" srcId="{CF311F4C-6C2A-41A0-AC97-B2076A67C234}" destId="{F604D4F4-0105-4C8D-9C57-D777A333B54C}" srcOrd="0" destOrd="0" presId="urn:microsoft.com/office/officeart/2018/2/layout/IconVerticalSolidList"/>
    <dgm:cxn modelId="{DF12F561-BC90-42AB-85B6-1C0E2108C7FB}" type="presOf" srcId="{74E6656A-0813-4F58-80D3-5E7263470689}" destId="{02EBF1DF-69BD-4823-BEEE-61BA9E117039}" srcOrd="0" destOrd="0" presId="urn:microsoft.com/office/officeart/2018/2/layout/IconVerticalSolidList"/>
    <dgm:cxn modelId="{C5F23A77-C287-48C0-8CCA-77C3BC29AF37}" srcId="{E7D7073C-28F1-4021-9386-2F36B7B2BF19}" destId="{CF311F4C-6C2A-41A0-AC97-B2076A67C234}" srcOrd="0" destOrd="0" parTransId="{4D033D29-B516-4EBB-A53A-172556322226}" sibTransId="{16A12100-A848-4896-BDC1-5762AFF6AD5E}"/>
    <dgm:cxn modelId="{335F867F-43F1-4CB1-A7E2-C3AD8E409EB3}" type="presOf" srcId="{CBB6F99E-BDFA-4A56-9978-92CEC7DD1773}" destId="{FA059525-DC46-4062-BB61-AD0E31475465}" srcOrd="0" destOrd="0" presId="urn:microsoft.com/office/officeart/2018/2/layout/IconVerticalSolidList"/>
    <dgm:cxn modelId="{4DB69D93-6E0B-493E-8B69-48F22A2F9EF7}" srcId="{E7D7073C-28F1-4021-9386-2F36B7B2BF19}" destId="{5146050D-63FC-4607-BC35-47C51437BC51}" srcOrd="1" destOrd="0" parTransId="{E3706BB3-E1B3-4493-8E79-79DD06C5867A}" sibTransId="{DF347ED7-8C9D-4486-8A3D-CC931270EC6B}"/>
    <dgm:cxn modelId="{46F680A5-9699-4229-84E5-CCF48082518E}" srcId="{E7D7073C-28F1-4021-9386-2F36B7B2BF19}" destId="{CBB6F99E-BDFA-4A56-9978-92CEC7DD1773}" srcOrd="3" destOrd="0" parTransId="{FA579EA2-8F86-4819-8BCD-1B960E1EE099}" sibTransId="{0AC9CF2D-F321-4AC0-AB91-A0A741C766B4}"/>
    <dgm:cxn modelId="{0DE5C5A9-31F7-4CDF-9A79-9F942167B553}" type="presOf" srcId="{5146050D-63FC-4607-BC35-47C51437BC51}" destId="{4E74306D-FD1B-47CE-9462-B2196CFE1C29}" srcOrd="0" destOrd="0" presId="urn:microsoft.com/office/officeart/2018/2/layout/IconVerticalSolidList"/>
    <dgm:cxn modelId="{8AB924E4-42C4-4F89-A63B-FDC326933E07}" type="presOf" srcId="{E7D7073C-28F1-4021-9386-2F36B7B2BF19}" destId="{2B286003-E1E3-449A-ABE2-ACC2877D0268}" srcOrd="0" destOrd="0" presId="urn:microsoft.com/office/officeart/2018/2/layout/IconVerticalSolidList"/>
    <dgm:cxn modelId="{9F1E3312-986E-4F86-B1A3-A67385C0B978}" type="presParOf" srcId="{2B286003-E1E3-449A-ABE2-ACC2877D0268}" destId="{559ACFF9-0610-40D4-A329-13591B1DAAE2}" srcOrd="0" destOrd="0" presId="urn:microsoft.com/office/officeart/2018/2/layout/IconVerticalSolidList"/>
    <dgm:cxn modelId="{28A5E9D9-92EC-4D0C-87DC-5CDC5C9F6B70}" type="presParOf" srcId="{559ACFF9-0610-40D4-A329-13591B1DAAE2}" destId="{447FA6FA-34AB-4D48-9696-EC1841D24D42}" srcOrd="0" destOrd="0" presId="urn:microsoft.com/office/officeart/2018/2/layout/IconVerticalSolidList"/>
    <dgm:cxn modelId="{B5930441-BA89-4AC4-95E3-B344026AFC6E}" type="presParOf" srcId="{559ACFF9-0610-40D4-A329-13591B1DAAE2}" destId="{625A865B-FF3B-4FEA-8A67-1FE0914595F9}" srcOrd="1" destOrd="0" presId="urn:microsoft.com/office/officeart/2018/2/layout/IconVerticalSolidList"/>
    <dgm:cxn modelId="{A195FFB3-E811-47EF-991D-69F67BA3D98E}" type="presParOf" srcId="{559ACFF9-0610-40D4-A329-13591B1DAAE2}" destId="{2A7AD5FC-97CE-4A21-A760-18EC3300CC06}" srcOrd="2" destOrd="0" presId="urn:microsoft.com/office/officeart/2018/2/layout/IconVerticalSolidList"/>
    <dgm:cxn modelId="{8DE93A12-CBB5-42A5-B494-CCDBBCA426FF}" type="presParOf" srcId="{559ACFF9-0610-40D4-A329-13591B1DAAE2}" destId="{F604D4F4-0105-4C8D-9C57-D777A333B54C}" srcOrd="3" destOrd="0" presId="urn:microsoft.com/office/officeart/2018/2/layout/IconVerticalSolidList"/>
    <dgm:cxn modelId="{6CCC9075-98FD-4948-B17B-35D08A0972B2}" type="presParOf" srcId="{2B286003-E1E3-449A-ABE2-ACC2877D0268}" destId="{CD65930C-7DB0-4D24-9754-B91FD5B110CF}" srcOrd="1" destOrd="0" presId="urn:microsoft.com/office/officeart/2018/2/layout/IconVerticalSolidList"/>
    <dgm:cxn modelId="{B8A736EB-5066-4943-8EFC-328CE6737D05}" type="presParOf" srcId="{2B286003-E1E3-449A-ABE2-ACC2877D0268}" destId="{87B0A9FD-9271-42ED-9FBB-F14E23151919}" srcOrd="2" destOrd="0" presId="urn:microsoft.com/office/officeart/2018/2/layout/IconVerticalSolidList"/>
    <dgm:cxn modelId="{6FA1D397-1D4A-48EF-A1F6-4EDCB529EC2C}" type="presParOf" srcId="{87B0A9FD-9271-42ED-9FBB-F14E23151919}" destId="{AE1C22F8-36F8-452A-800B-2D0B3E02D585}" srcOrd="0" destOrd="0" presId="urn:microsoft.com/office/officeart/2018/2/layout/IconVerticalSolidList"/>
    <dgm:cxn modelId="{32A43319-B2DD-4375-B5DE-11B750420372}" type="presParOf" srcId="{87B0A9FD-9271-42ED-9FBB-F14E23151919}" destId="{E1E03A20-2CEB-4134-9B78-E5A7D3F0838F}" srcOrd="1" destOrd="0" presId="urn:microsoft.com/office/officeart/2018/2/layout/IconVerticalSolidList"/>
    <dgm:cxn modelId="{A367DB24-CFC3-4AB6-A9C4-9C84735EF216}" type="presParOf" srcId="{87B0A9FD-9271-42ED-9FBB-F14E23151919}" destId="{AC31B3B1-577C-40B3-8CB2-386EBFC8F760}" srcOrd="2" destOrd="0" presId="urn:microsoft.com/office/officeart/2018/2/layout/IconVerticalSolidList"/>
    <dgm:cxn modelId="{A3EFCC55-3367-4C4B-92DB-2E22E39A0FED}" type="presParOf" srcId="{87B0A9FD-9271-42ED-9FBB-F14E23151919}" destId="{4E74306D-FD1B-47CE-9462-B2196CFE1C29}" srcOrd="3" destOrd="0" presId="urn:microsoft.com/office/officeart/2018/2/layout/IconVerticalSolidList"/>
    <dgm:cxn modelId="{CD83B9DD-5A14-4EC1-B645-0EC067C036FF}" type="presParOf" srcId="{2B286003-E1E3-449A-ABE2-ACC2877D0268}" destId="{8E8A9540-BBC3-4C9F-B8DC-E853937CA201}" srcOrd="3" destOrd="0" presId="urn:microsoft.com/office/officeart/2018/2/layout/IconVerticalSolidList"/>
    <dgm:cxn modelId="{83E5CFCD-87E9-49EB-9C5A-970C194539F1}" type="presParOf" srcId="{2B286003-E1E3-449A-ABE2-ACC2877D0268}" destId="{89187CA8-5857-4D18-AAFC-08ABB4DB5D03}" srcOrd="4" destOrd="0" presId="urn:microsoft.com/office/officeart/2018/2/layout/IconVerticalSolidList"/>
    <dgm:cxn modelId="{FDAD5E2E-AB58-4AE8-BD4C-B3A30B4108DB}" type="presParOf" srcId="{89187CA8-5857-4D18-AAFC-08ABB4DB5D03}" destId="{0DC40615-74A7-4A7A-A21A-B83714885BED}" srcOrd="0" destOrd="0" presId="urn:microsoft.com/office/officeart/2018/2/layout/IconVerticalSolidList"/>
    <dgm:cxn modelId="{4A9742E1-35F9-4A37-83B4-5CE1AA8FFEE9}" type="presParOf" srcId="{89187CA8-5857-4D18-AAFC-08ABB4DB5D03}" destId="{AA34D50E-3416-42BE-A6A1-E92D86D0AB09}" srcOrd="1" destOrd="0" presId="urn:microsoft.com/office/officeart/2018/2/layout/IconVerticalSolidList"/>
    <dgm:cxn modelId="{21B947E1-BB4D-42DB-8660-C4F9376B477D}" type="presParOf" srcId="{89187CA8-5857-4D18-AAFC-08ABB4DB5D03}" destId="{B0958F91-C26C-4357-B5A3-8F1E76F8C2F6}" srcOrd="2" destOrd="0" presId="urn:microsoft.com/office/officeart/2018/2/layout/IconVerticalSolidList"/>
    <dgm:cxn modelId="{42FC0290-C27D-49A2-BAD9-626CBC89D234}" type="presParOf" srcId="{89187CA8-5857-4D18-AAFC-08ABB4DB5D03}" destId="{02EBF1DF-69BD-4823-BEEE-61BA9E117039}" srcOrd="3" destOrd="0" presId="urn:microsoft.com/office/officeart/2018/2/layout/IconVerticalSolidList"/>
    <dgm:cxn modelId="{C352B5A0-2021-46C2-A432-31AB8A97C7D1}" type="presParOf" srcId="{2B286003-E1E3-449A-ABE2-ACC2877D0268}" destId="{3946E77C-378F-4488-9980-3F45B0156814}" srcOrd="5" destOrd="0" presId="urn:microsoft.com/office/officeart/2018/2/layout/IconVerticalSolidList"/>
    <dgm:cxn modelId="{149D454A-FEC9-4280-BF29-A1A447F08D49}" type="presParOf" srcId="{2B286003-E1E3-449A-ABE2-ACC2877D0268}" destId="{894B2D9D-AF9A-4EE3-836E-4ACE8C3112EC}" srcOrd="6" destOrd="0" presId="urn:microsoft.com/office/officeart/2018/2/layout/IconVerticalSolidList"/>
    <dgm:cxn modelId="{59E69A26-173F-4315-B2F0-B45DF44D88F9}" type="presParOf" srcId="{894B2D9D-AF9A-4EE3-836E-4ACE8C3112EC}" destId="{6B15EAE6-CA2B-4AF7-A038-4939FAEEC59D}" srcOrd="0" destOrd="0" presId="urn:microsoft.com/office/officeart/2018/2/layout/IconVerticalSolidList"/>
    <dgm:cxn modelId="{FFB4EB3B-DA12-4476-8AD2-A9952E7B8001}" type="presParOf" srcId="{894B2D9D-AF9A-4EE3-836E-4ACE8C3112EC}" destId="{7265E6FD-DA77-402C-ACEA-BF6E5794A8B7}" srcOrd="1" destOrd="0" presId="urn:microsoft.com/office/officeart/2018/2/layout/IconVerticalSolidList"/>
    <dgm:cxn modelId="{9A515D5D-B1A9-46A1-97AD-1D051AEADFFD}" type="presParOf" srcId="{894B2D9D-AF9A-4EE3-836E-4ACE8C3112EC}" destId="{40DACCF7-F317-48D0-B871-9B1C8087EC8A}" srcOrd="2" destOrd="0" presId="urn:microsoft.com/office/officeart/2018/2/layout/IconVerticalSolidList"/>
    <dgm:cxn modelId="{48CFC752-9E84-424C-B601-5CB9B2BEFBCB}" type="presParOf" srcId="{894B2D9D-AF9A-4EE3-836E-4ACE8C3112EC}" destId="{FA059525-DC46-4062-BB61-AD0E314754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BB979-F610-4719-82DA-D3AA87DEA0D6}">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CE77F0-7F68-49A0-98E0-7F1EA3BAFB87}">
      <dsp:nvSpPr>
        <dsp:cNvPr id="0" name=""/>
        <dsp:cNvSpPr/>
      </dsp:nvSpPr>
      <dsp:spPr>
        <a:xfrm>
          <a:off x="752110" y="405224"/>
          <a:ext cx="7301111" cy="13570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t" anchorCtr="0">
          <a:noAutofit/>
        </a:bodyPr>
        <a:lstStyle/>
        <a:p>
          <a:pPr marL="0" lvl="0" indent="0" algn="l" defTabSz="800100">
            <a:lnSpc>
              <a:spcPct val="90000"/>
            </a:lnSpc>
            <a:spcBef>
              <a:spcPct val="0"/>
            </a:spcBef>
            <a:spcAft>
              <a:spcPct val="35000"/>
            </a:spcAft>
            <a:buNone/>
          </a:pPr>
          <a:r>
            <a:rPr lang="en-GB" sz="1800" b="1" kern="1200" dirty="0">
              <a:cs typeface="Arial"/>
            </a:rPr>
            <a:t>Investment - </a:t>
          </a:r>
          <a:r>
            <a:rPr lang="en-GB" sz="1800" kern="1200" dirty="0">
              <a:cs typeface="Arial"/>
            </a:rPr>
            <a:t>Understand timeseries data that demonstrates what is being invested in in terms of 'green businesses'</a:t>
          </a:r>
          <a:endParaRPr lang="en-GB" sz="1800" kern="1200" dirty="0"/>
        </a:p>
        <a:p>
          <a:pPr marL="114300" lvl="1" indent="-114300" algn="l" defTabSz="622300">
            <a:lnSpc>
              <a:spcPct val="90000"/>
            </a:lnSpc>
            <a:spcBef>
              <a:spcPct val="0"/>
            </a:spcBef>
            <a:spcAft>
              <a:spcPct val="15000"/>
            </a:spcAft>
            <a:buChar char="•"/>
          </a:pPr>
          <a:r>
            <a:rPr lang="en-GB" sz="1400" kern="1200" dirty="0">
              <a:cs typeface="Arial"/>
            </a:rPr>
            <a:t>Focused on those that are involved in some way in “green” innovation</a:t>
          </a:r>
          <a:endParaRPr lang="en-GB" sz="1400" kern="1200" dirty="0"/>
        </a:p>
        <a:p>
          <a:pPr marL="114300" lvl="1" indent="-114300" algn="l" defTabSz="622300">
            <a:lnSpc>
              <a:spcPct val="90000"/>
            </a:lnSpc>
            <a:spcBef>
              <a:spcPct val="0"/>
            </a:spcBef>
            <a:spcAft>
              <a:spcPct val="15000"/>
            </a:spcAft>
            <a:buChar char="•"/>
          </a:pPr>
          <a:r>
            <a:rPr lang="en-GB" sz="1400" kern="1200" dirty="0">
              <a:cs typeface="Arial"/>
            </a:rPr>
            <a:t>Are growing quickly in sectors related to Net Zero</a:t>
          </a:r>
        </a:p>
        <a:p>
          <a:pPr marL="114300" lvl="1" indent="-114300" algn="l" defTabSz="622300">
            <a:lnSpc>
              <a:spcPct val="90000"/>
            </a:lnSpc>
            <a:spcBef>
              <a:spcPct val="0"/>
            </a:spcBef>
            <a:spcAft>
              <a:spcPct val="15000"/>
            </a:spcAft>
            <a:buChar char="•"/>
          </a:pPr>
          <a:r>
            <a:rPr lang="en-GB" sz="1400" kern="1200" dirty="0">
              <a:cs typeface="Arial"/>
            </a:rPr>
            <a:t>Are operating in a 'clean' or 'green' industry</a:t>
          </a:r>
        </a:p>
      </dsp:txBody>
      <dsp:txXfrm>
        <a:off x="752110" y="405224"/>
        <a:ext cx="7301111" cy="1357018"/>
      </dsp:txXfrm>
    </dsp:sp>
    <dsp:sp modelId="{A8409619-0004-4CC7-A03D-F76CC5CF4BB5}">
      <dsp:nvSpPr>
        <dsp:cNvPr id="0" name=""/>
        <dsp:cNvSpPr/>
      </dsp:nvSpPr>
      <dsp:spPr>
        <a:xfrm>
          <a:off x="74777" y="406400"/>
          <a:ext cx="1354666" cy="1354666"/>
        </a:xfrm>
        <a:prstGeom prst="ellipse">
          <a:avLst/>
        </a:prstGeom>
        <a:blipFill rotWithShape="0">
          <a:blip xmlns:r="http://schemas.openxmlformats.org/officeDocument/2006/relationships" r:embed="rId1"/>
          <a:srcRect/>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AB89A6-6DE3-436E-A904-305B94523D82}">
      <dsp:nvSpPr>
        <dsp:cNvPr id="0" name=""/>
        <dsp:cNvSpPr/>
      </dsp:nvSpPr>
      <dsp:spPr>
        <a:xfrm>
          <a:off x="1146048" y="1998892"/>
          <a:ext cx="6907174" cy="14208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cs typeface="Arial"/>
            </a:rPr>
            <a:t>Sectors - </a:t>
          </a:r>
          <a:r>
            <a:rPr lang="en-GB" sz="1800" kern="1200" dirty="0">
              <a:cs typeface="Arial"/>
            </a:rPr>
            <a:t>To understand the ‘attractiveness’ and market penetration of net zero technology</a:t>
          </a:r>
          <a:endParaRPr lang="en-GB" sz="1800" kern="1200" dirty="0"/>
        </a:p>
        <a:p>
          <a:pPr marL="114300" lvl="1" indent="-114300" algn="l" defTabSz="622300">
            <a:lnSpc>
              <a:spcPct val="90000"/>
            </a:lnSpc>
            <a:spcBef>
              <a:spcPct val="0"/>
            </a:spcBef>
            <a:spcAft>
              <a:spcPct val="15000"/>
            </a:spcAft>
            <a:buChar char="•"/>
          </a:pPr>
          <a:r>
            <a:rPr lang="en-GB" sz="1400" kern="1200" dirty="0">
              <a:cs typeface="Arial"/>
            </a:rPr>
            <a:t>Penetration and coalescence with related industries</a:t>
          </a:r>
        </a:p>
      </dsp:txBody>
      <dsp:txXfrm>
        <a:off x="1146048" y="1998892"/>
        <a:ext cx="6907174" cy="1420882"/>
      </dsp:txXfrm>
    </dsp:sp>
    <dsp:sp modelId="{2202E878-C237-4999-B694-6A0823C382EB}">
      <dsp:nvSpPr>
        <dsp:cNvPr id="0" name=""/>
        <dsp:cNvSpPr/>
      </dsp:nvSpPr>
      <dsp:spPr>
        <a:xfrm>
          <a:off x="468714" y="2032000"/>
          <a:ext cx="1354666" cy="1354666"/>
        </a:xfrm>
        <a:prstGeom prst="ellipse">
          <a:avLst/>
        </a:prstGeom>
        <a:blipFill rotWithShape="0">
          <a:blip xmlns:r="http://schemas.openxmlformats.org/officeDocument/2006/relationships" r:embed="rId2"/>
          <a:srcRect/>
          <a:stretch>
            <a:fillRect l="-37000" r="-37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345248-A649-4E7E-A69A-8ABE28DFB5A2}">
      <dsp:nvSpPr>
        <dsp:cNvPr id="0" name=""/>
        <dsp:cNvSpPr/>
      </dsp:nvSpPr>
      <dsp:spPr>
        <a:xfrm>
          <a:off x="752110" y="3657871"/>
          <a:ext cx="7301111" cy="13541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1" kern="1200" dirty="0">
              <a:cs typeface="Arial"/>
            </a:rPr>
            <a:t>Technologies - </a:t>
          </a:r>
          <a:r>
            <a:rPr lang="en-GB" sz="1800" kern="1200" dirty="0">
              <a:cs typeface="Arial"/>
            </a:rPr>
            <a:t>To integrate and compare (within limitations) technology types across different measures such as patents, exports and emissions</a:t>
          </a:r>
          <a:endParaRPr lang="en-GB" sz="1800" kern="1200" dirty="0"/>
        </a:p>
      </dsp:txBody>
      <dsp:txXfrm>
        <a:off x="752110" y="3657871"/>
        <a:ext cx="7301111" cy="1354124"/>
      </dsp:txXfrm>
    </dsp:sp>
    <dsp:sp modelId="{6BE84758-C120-49A8-B2A8-39200FCEC4BB}">
      <dsp:nvSpPr>
        <dsp:cNvPr id="0" name=""/>
        <dsp:cNvSpPr/>
      </dsp:nvSpPr>
      <dsp:spPr>
        <a:xfrm>
          <a:off x="74777" y="3657600"/>
          <a:ext cx="1354666" cy="1354666"/>
        </a:xfrm>
        <a:prstGeom prst="ellipse">
          <a:avLst/>
        </a:prstGeom>
        <a:blipFill rotWithShape="0">
          <a:blip xmlns:r="http://schemas.openxmlformats.org/officeDocument/2006/relationships" r:embed="rId3"/>
          <a:srcRect/>
          <a:stretch>
            <a:fillRect l="-39000" r="-39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D497F-B90B-4DFB-AC5A-ECBD7C29266C}">
      <dsp:nvSpPr>
        <dsp:cNvPr id="0" name=""/>
        <dsp:cNvSpPr/>
      </dsp:nvSpPr>
      <dsp:spPr>
        <a:xfrm rot="5400000">
          <a:off x="6731577" y="-2431410"/>
          <a:ext cx="1889454" cy="722475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t>Patents including revealed technological advantage and expected return on investment</a:t>
          </a:r>
          <a:endParaRPr lang="en-US" sz="2300" kern="1200" dirty="0"/>
        </a:p>
        <a:p>
          <a:pPr marL="228600" lvl="1" indent="-228600" algn="l" defTabSz="1022350">
            <a:lnSpc>
              <a:spcPct val="90000"/>
            </a:lnSpc>
            <a:spcBef>
              <a:spcPct val="0"/>
            </a:spcBef>
            <a:spcAft>
              <a:spcPct val="15000"/>
            </a:spcAft>
            <a:buChar char="•"/>
          </a:pPr>
          <a:r>
            <a:rPr lang="en-GB" sz="2300" kern="1200" dirty="0"/>
            <a:t>Export measures of revealed competitive advantage, complexity and proximity to UK capabilities  </a:t>
          </a:r>
          <a:endParaRPr lang="en-US" sz="2300" kern="1200" dirty="0"/>
        </a:p>
      </dsp:txBody>
      <dsp:txXfrm rot="-5400000">
        <a:off x="4063926" y="328477"/>
        <a:ext cx="7132521" cy="1704982"/>
      </dsp:txXfrm>
    </dsp:sp>
    <dsp:sp modelId="{9EF63F9C-7DB3-49E6-943E-5677F902D756}">
      <dsp:nvSpPr>
        <dsp:cNvPr id="0" name=""/>
        <dsp:cNvSpPr/>
      </dsp:nvSpPr>
      <dsp:spPr>
        <a:xfrm>
          <a:off x="0" y="59"/>
          <a:ext cx="4063925" cy="236181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Reviewed secondary analyses:</a:t>
          </a:r>
          <a:endParaRPr lang="en-US" sz="3000" kern="1200" dirty="0"/>
        </a:p>
      </dsp:txBody>
      <dsp:txXfrm>
        <a:off x="115294" y="115353"/>
        <a:ext cx="3833337" cy="2131230"/>
      </dsp:txXfrm>
    </dsp:sp>
    <dsp:sp modelId="{6AE03333-2179-43AD-A5C4-C14949BD0E96}">
      <dsp:nvSpPr>
        <dsp:cNvPr id="0" name=""/>
        <dsp:cNvSpPr/>
      </dsp:nvSpPr>
      <dsp:spPr>
        <a:xfrm rot="5400000">
          <a:off x="6731577" y="48499"/>
          <a:ext cx="1889454" cy="722475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a:t>Descriptive statistics</a:t>
          </a:r>
          <a:endParaRPr lang="en-US" sz="2300" kern="1200"/>
        </a:p>
        <a:p>
          <a:pPr marL="228600" lvl="1" indent="-228600" algn="l" defTabSz="1022350">
            <a:lnSpc>
              <a:spcPct val="90000"/>
            </a:lnSpc>
            <a:spcBef>
              <a:spcPct val="0"/>
            </a:spcBef>
            <a:spcAft>
              <a:spcPct val="15000"/>
            </a:spcAft>
            <a:buChar char="•"/>
          </a:pPr>
          <a:r>
            <a:rPr lang="en-GB" sz="2300" kern="1200"/>
            <a:t>Industry space analysis</a:t>
          </a:r>
          <a:endParaRPr lang="en-US" sz="2300" kern="1200"/>
        </a:p>
        <a:p>
          <a:pPr marL="228600" lvl="1" indent="-228600" algn="l" defTabSz="1022350">
            <a:lnSpc>
              <a:spcPct val="90000"/>
            </a:lnSpc>
            <a:spcBef>
              <a:spcPct val="0"/>
            </a:spcBef>
            <a:spcAft>
              <a:spcPct val="15000"/>
            </a:spcAft>
            <a:buChar char="•"/>
          </a:pPr>
          <a:r>
            <a:rPr lang="en-GB" sz="2300" kern="1200"/>
            <a:t>Technology industry cluster analysis</a:t>
          </a:r>
          <a:endParaRPr lang="en-US" sz="2300" kern="1200"/>
        </a:p>
        <a:p>
          <a:pPr marL="228600" lvl="1" indent="-228600" algn="l" defTabSz="1022350">
            <a:lnSpc>
              <a:spcPct val="90000"/>
            </a:lnSpc>
            <a:spcBef>
              <a:spcPct val="0"/>
            </a:spcBef>
            <a:spcAft>
              <a:spcPct val="15000"/>
            </a:spcAft>
            <a:buChar char="•"/>
          </a:pPr>
          <a:r>
            <a:rPr lang="en-GB" sz="2300" kern="1200"/>
            <a:t>Technology &amp; equity/grant funding regressions</a:t>
          </a:r>
          <a:endParaRPr lang="en-US" sz="2300" kern="1200"/>
        </a:p>
      </dsp:txBody>
      <dsp:txXfrm rot="-5400000">
        <a:off x="4063926" y="2808386"/>
        <a:ext cx="7132521" cy="1704982"/>
      </dsp:txXfrm>
    </dsp:sp>
    <dsp:sp modelId="{DB5AA805-66C2-41EE-B17E-48D4157A88A7}">
      <dsp:nvSpPr>
        <dsp:cNvPr id="0" name=""/>
        <dsp:cNvSpPr/>
      </dsp:nvSpPr>
      <dsp:spPr>
        <a:xfrm>
          <a:off x="0" y="2479968"/>
          <a:ext cx="4063925" cy="236181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a:t>Worked with ‘real time’ dataset obtained from Beauhurst’s financial database</a:t>
          </a:r>
          <a:endParaRPr lang="en-US" sz="3000" kern="1200"/>
        </a:p>
      </dsp:txBody>
      <dsp:txXfrm>
        <a:off x="115294" y="2595262"/>
        <a:ext cx="3833337" cy="2131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6E001-DBD6-4568-A6BA-41C8CBF1C7F9}">
      <dsp:nvSpPr>
        <dsp:cNvPr id="0" name=""/>
        <dsp:cNvSpPr/>
      </dsp:nvSpPr>
      <dsp:spPr>
        <a:xfrm>
          <a:off x="41722" y="525930"/>
          <a:ext cx="1483435" cy="14834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09A0E9-CABD-4920-B63E-7F6BC75B790E}">
      <dsp:nvSpPr>
        <dsp:cNvPr id="0" name=""/>
        <dsp:cNvSpPr/>
      </dsp:nvSpPr>
      <dsp:spPr>
        <a:xfrm>
          <a:off x="353244" y="837451"/>
          <a:ext cx="860392" cy="860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3FDC73-60E9-4551-A73C-D6123E58C202}">
      <dsp:nvSpPr>
        <dsp:cNvPr id="0" name=""/>
        <dsp:cNvSpPr/>
      </dsp:nvSpPr>
      <dsp:spPr>
        <a:xfrm>
          <a:off x="1843037" y="525930"/>
          <a:ext cx="3496669" cy="1483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kern="1200"/>
            <a:t>Strengths in patents: </a:t>
          </a:r>
          <a:r>
            <a:rPr lang="en-GB" sz="1600" kern="1200"/>
            <a:t>Tidal Stream, Offshore Wind, Carbon Capture, Utilization and Storage (CCUS), Nuclear technologies, Smart systems. Building fabrics</a:t>
          </a:r>
          <a:endParaRPr lang="en-US" sz="1600" kern="1200"/>
        </a:p>
      </dsp:txBody>
      <dsp:txXfrm>
        <a:off x="1843037" y="525930"/>
        <a:ext cx="3496669" cy="1483435"/>
      </dsp:txXfrm>
    </dsp:sp>
    <dsp:sp modelId="{0C03904B-863A-4A56-84EE-11C5672F31DF}">
      <dsp:nvSpPr>
        <dsp:cNvPr id="0" name=""/>
        <dsp:cNvSpPr/>
      </dsp:nvSpPr>
      <dsp:spPr>
        <a:xfrm>
          <a:off x="5948975" y="525930"/>
          <a:ext cx="1483435" cy="14834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612EA-74C3-4113-8B30-3522B87F8660}">
      <dsp:nvSpPr>
        <dsp:cNvPr id="0" name=""/>
        <dsp:cNvSpPr/>
      </dsp:nvSpPr>
      <dsp:spPr>
        <a:xfrm>
          <a:off x="6260497" y="837451"/>
          <a:ext cx="860392" cy="860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F0F1A6-FF29-4DBD-98E5-608320F425D2}">
      <dsp:nvSpPr>
        <dsp:cNvPr id="0" name=""/>
        <dsp:cNvSpPr/>
      </dsp:nvSpPr>
      <dsp:spPr>
        <a:xfrm>
          <a:off x="7750290" y="525930"/>
          <a:ext cx="3496669" cy="1483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kern="1200"/>
            <a:t>Strengths in exports: </a:t>
          </a:r>
          <a:r>
            <a:rPr lang="en-GB" sz="1600" kern="1200"/>
            <a:t>Clean up/remediation of soil &amp; water, Environmental monitoring, analysis and assessment, Natural risk management, Gas flaring emissions reduction</a:t>
          </a:r>
          <a:endParaRPr lang="en-US" sz="1600" kern="1200"/>
        </a:p>
      </dsp:txBody>
      <dsp:txXfrm>
        <a:off x="7750290" y="525930"/>
        <a:ext cx="3496669" cy="1483435"/>
      </dsp:txXfrm>
    </dsp:sp>
    <dsp:sp modelId="{ABBEC2A9-F254-4298-80D3-046E8C6563AB}">
      <dsp:nvSpPr>
        <dsp:cNvPr id="0" name=""/>
        <dsp:cNvSpPr/>
      </dsp:nvSpPr>
      <dsp:spPr>
        <a:xfrm>
          <a:off x="41722" y="2832479"/>
          <a:ext cx="1483435" cy="14834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6D7AB-4FAA-4909-8F88-092320223AB3}">
      <dsp:nvSpPr>
        <dsp:cNvPr id="0" name=""/>
        <dsp:cNvSpPr/>
      </dsp:nvSpPr>
      <dsp:spPr>
        <a:xfrm>
          <a:off x="353244" y="3144001"/>
          <a:ext cx="860392" cy="860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1678E3-178C-49CB-B532-FFA09678CA72}">
      <dsp:nvSpPr>
        <dsp:cNvPr id="0" name=""/>
        <dsp:cNvSpPr/>
      </dsp:nvSpPr>
      <dsp:spPr>
        <a:xfrm>
          <a:off x="1843037" y="2832479"/>
          <a:ext cx="3496669" cy="1483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kern="1200"/>
            <a:t>Strengths in industry connections: </a:t>
          </a:r>
          <a:r>
            <a:rPr lang="en-GB" sz="1600" kern="1200"/>
            <a:t>Transport, Energy</a:t>
          </a:r>
          <a:endParaRPr lang="en-US" sz="1600" kern="1200"/>
        </a:p>
      </dsp:txBody>
      <dsp:txXfrm>
        <a:off x="1843037" y="2832479"/>
        <a:ext cx="3496669" cy="1483435"/>
      </dsp:txXfrm>
    </dsp:sp>
    <dsp:sp modelId="{827376E6-58C2-4CE3-A232-D4ECF745E305}">
      <dsp:nvSpPr>
        <dsp:cNvPr id="0" name=""/>
        <dsp:cNvSpPr/>
      </dsp:nvSpPr>
      <dsp:spPr>
        <a:xfrm>
          <a:off x="5948975" y="2832479"/>
          <a:ext cx="1483435" cy="14834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A811D-7EC6-4BC3-8364-F91A2E33335C}">
      <dsp:nvSpPr>
        <dsp:cNvPr id="0" name=""/>
        <dsp:cNvSpPr/>
      </dsp:nvSpPr>
      <dsp:spPr>
        <a:xfrm>
          <a:off x="6260497" y="3144001"/>
          <a:ext cx="860392" cy="860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6E07B0-67E5-44CB-A0A1-A4F6A8BE9102}">
      <dsp:nvSpPr>
        <dsp:cNvPr id="0" name=""/>
        <dsp:cNvSpPr/>
      </dsp:nvSpPr>
      <dsp:spPr>
        <a:xfrm>
          <a:off x="7750290" y="2832479"/>
          <a:ext cx="3496669" cy="1483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kern="1200" dirty="0"/>
            <a:t>Strengths in funding: </a:t>
          </a:r>
          <a:r>
            <a:rPr lang="en-GB" sz="1600" kern="1200" dirty="0"/>
            <a:t>Materials &amp; Packaging, Digital Platforms, Software</a:t>
          </a:r>
          <a:endParaRPr lang="en-US" sz="1600" kern="1200" dirty="0"/>
        </a:p>
      </dsp:txBody>
      <dsp:txXfrm>
        <a:off x="7750290" y="2832479"/>
        <a:ext cx="3496669" cy="1483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2EF6D-6AFB-433D-BC49-900EBBEBB7E6}">
      <dsp:nvSpPr>
        <dsp:cNvPr id="0" name=""/>
        <dsp:cNvSpPr/>
      </dsp:nvSpPr>
      <dsp:spPr>
        <a:xfrm>
          <a:off x="0" y="3782"/>
          <a:ext cx="11288683" cy="8057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CE4A8-9E53-43B7-AA54-F269A8965E1B}">
      <dsp:nvSpPr>
        <dsp:cNvPr id="0" name=""/>
        <dsp:cNvSpPr/>
      </dsp:nvSpPr>
      <dsp:spPr>
        <a:xfrm>
          <a:off x="243728" y="185068"/>
          <a:ext cx="443142" cy="443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1EA26A-0FFA-4849-8DE8-9696AD729AAF}">
      <dsp:nvSpPr>
        <dsp:cNvPr id="0" name=""/>
        <dsp:cNvSpPr/>
      </dsp:nvSpPr>
      <dsp:spPr>
        <a:xfrm>
          <a:off x="930599" y="3782"/>
          <a:ext cx="10358083" cy="80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71" tIns="85271" rIns="85271" bIns="85271" numCol="1" spcCol="1270" anchor="ctr" anchorCtr="0">
          <a:noAutofit/>
        </a:bodyPr>
        <a:lstStyle/>
        <a:p>
          <a:pPr marL="0" lvl="0" indent="0" algn="l" defTabSz="844550">
            <a:lnSpc>
              <a:spcPct val="90000"/>
            </a:lnSpc>
            <a:spcBef>
              <a:spcPct val="0"/>
            </a:spcBef>
            <a:spcAft>
              <a:spcPct val="35000"/>
            </a:spcAft>
            <a:buNone/>
          </a:pPr>
          <a:r>
            <a:rPr lang="en-GB" sz="1900" kern="1200"/>
            <a:t>There’s </a:t>
          </a:r>
          <a:r>
            <a:rPr lang="en-GB" sz="1900" b="1" kern="1200"/>
            <a:t>little overlap between specific technologies </a:t>
          </a:r>
          <a:r>
            <a:rPr lang="en-GB" sz="1900" kern="1200"/>
            <a:t>identified as strengths by the different data sources.</a:t>
          </a:r>
          <a:endParaRPr lang="en-US" sz="1900" kern="1200"/>
        </a:p>
      </dsp:txBody>
      <dsp:txXfrm>
        <a:off x="930599" y="3782"/>
        <a:ext cx="10358083" cy="805713"/>
      </dsp:txXfrm>
    </dsp:sp>
    <dsp:sp modelId="{9F1356BF-9811-4AB7-9B7F-FDB59903E43B}">
      <dsp:nvSpPr>
        <dsp:cNvPr id="0" name=""/>
        <dsp:cNvSpPr/>
      </dsp:nvSpPr>
      <dsp:spPr>
        <a:xfrm>
          <a:off x="0" y="1010924"/>
          <a:ext cx="11288683" cy="8057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7EAF8-512E-42FC-91FF-2F51615A77B1}">
      <dsp:nvSpPr>
        <dsp:cNvPr id="0" name=""/>
        <dsp:cNvSpPr/>
      </dsp:nvSpPr>
      <dsp:spPr>
        <a:xfrm>
          <a:off x="243728" y="1192210"/>
          <a:ext cx="443142" cy="443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642A70-33FD-483D-A1CA-368C6943B989}">
      <dsp:nvSpPr>
        <dsp:cNvPr id="0" name=""/>
        <dsp:cNvSpPr/>
      </dsp:nvSpPr>
      <dsp:spPr>
        <a:xfrm>
          <a:off x="930599" y="1010924"/>
          <a:ext cx="5079907" cy="80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71" tIns="85271" rIns="85271" bIns="85271" numCol="1" spcCol="1270" anchor="ctr" anchorCtr="0">
          <a:noAutofit/>
        </a:bodyPr>
        <a:lstStyle/>
        <a:p>
          <a:pPr marL="0" lvl="0" indent="0" algn="l" defTabSz="844550">
            <a:lnSpc>
              <a:spcPct val="90000"/>
            </a:lnSpc>
            <a:spcBef>
              <a:spcPct val="0"/>
            </a:spcBef>
            <a:spcAft>
              <a:spcPct val="35000"/>
            </a:spcAft>
            <a:buNone/>
          </a:pPr>
          <a:r>
            <a:rPr lang="en-GB" sz="1900" kern="1200"/>
            <a:t>However there are two broad areas of strength:</a:t>
          </a:r>
          <a:endParaRPr lang="en-US" sz="1900" kern="1200"/>
        </a:p>
      </dsp:txBody>
      <dsp:txXfrm>
        <a:off x="930599" y="1010924"/>
        <a:ext cx="5079907" cy="805713"/>
      </dsp:txXfrm>
    </dsp:sp>
    <dsp:sp modelId="{517EF93B-8192-4FE0-A874-8AB96BC71B71}">
      <dsp:nvSpPr>
        <dsp:cNvPr id="0" name=""/>
        <dsp:cNvSpPr/>
      </dsp:nvSpPr>
      <dsp:spPr>
        <a:xfrm>
          <a:off x="6010506" y="1010924"/>
          <a:ext cx="5278176" cy="80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71" tIns="85271" rIns="85271" bIns="85271" numCol="1" spcCol="1270" anchor="ctr" anchorCtr="0">
          <a:noAutofit/>
        </a:bodyPr>
        <a:lstStyle/>
        <a:p>
          <a:pPr marL="0" lvl="0" indent="0" algn="l" defTabSz="666750">
            <a:lnSpc>
              <a:spcPct val="90000"/>
            </a:lnSpc>
            <a:spcBef>
              <a:spcPct val="0"/>
            </a:spcBef>
            <a:spcAft>
              <a:spcPct val="35000"/>
            </a:spcAft>
            <a:buNone/>
          </a:pPr>
          <a:r>
            <a:rPr lang="en-GB" sz="1500" b="1" kern="1200"/>
            <a:t>Energy</a:t>
          </a:r>
          <a:endParaRPr lang="en-US" sz="1500" kern="1200"/>
        </a:p>
        <a:p>
          <a:pPr marL="0" lvl="0" indent="0" algn="l" defTabSz="666750">
            <a:lnSpc>
              <a:spcPct val="90000"/>
            </a:lnSpc>
            <a:spcBef>
              <a:spcPct val="0"/>
            </a:spcBef>
            <a:spcAft>
              <a:spcPct val="35000"/>
            </a:spcAft>
            <a:buNone/>
          </a:pPr>
          <a:r>
            <a:rPr lang="en-GB" sz="1500" b="1" kern="1200"/>
            <a:t>Monitoring/Software/Consultancy/Analytics</a:t>
          </a:r>
          <a:endParaRPr lang="en-US" sz="1500" kern="1200"/>
        </a:p>
      </dsp:txBody>
      <dsp:txXfrm>
        <a:off x="6010506" y="1010924"/>
        <a:ext cx="5278176" cy="805713"/>
      </dsp:txXfrm>
    </dsp:sp>
    <dsp:sp modelId="{CC0224EB-6EE2-43B9-B6FE-40B37E6ADE91}">
      <dsp:nvSpPr>
        <dsp:cNvPr id="0" name=""/>
        <dsp:cNvSpPr/>
      </dsp:nvSpPr>
      <dsp:spPr>
        <a:xfrm>
          <a:off x="0" y="2018066"/>
          <a:ext cx="11288683" cy="8057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D390B0-AEEF-49E1-B03F-CC530796B34A}">
      <dsp:nvSpPr>
        <dsp:cNvPr id="0" name=""/>
        <dsp:cNvSpPr/>
      </dsp:nvSpPr>
      <dsp:spPr>
        <a:xfrm>
          <a:off x="243728" y="2199351"/>
          <a:ext cx="443142" cy="4431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06765A-AC0E-4A43-8EA8-87B2F46376AF}">
      <dsp:nvSpPr>
        <dsp:cNvPr id="0" name=""/>
        <dsp:cNvSpPr/>
      </dsp:nvSpPr>
      <dsp:spPr>
        <a:xfrm>
          <a:off x="930599" y="2018066"/>
          <a:ext cx="10358083" cy="80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71" tIns="85271" rIns="85271" bIns="85271" numCol="1" spcCol="1270" anchor="ctr" anchorCtr="0">
          <a:noAutofit/>
        </a:bodyPr>
        <a:lstStyle/>
        <a:p>
          <a:pPr marL="0" lvl="0" indent="0" algn="l" defTabSz="844550">
            <a:lnSpc>
              <a:spcPct val="90000"/>
            </a:lnSpc>
            <a:spcBef>
              <a:spcPct val="0"/>
            </a:spcBef>
            <a:spcAft>
              <a:spcPct val="35000"/>
            </a:spcAft>
            <a:buNone/>
          </a:pPr>
          <a:r>
            <a:rPr lang="en-GB" sz="1900" b="1" kern="1200"/>
            <a:t>Energy can perhaps be considered more central </a:t>
          </a:r>
          <a:r>
            <a:rPr lang="en-GB" sz="1900" kern="1200"/>
            <a:t>to the Net Zero technology mission, where some of the other technologies could be considered ‘enabling technologies’</a:t>
          </a:r>
          <a:endParaRPr lang="en-US" sz="1900" kern="1200"/>
        </a:p>
      </dsp:txBody>
      <dsp:txXfrm>
        <a:off x="930599" y="2018066"/>
        <a:ext cx="10358083" cy="805713"/>
      </dsp:txXfrm>
    </dsp:sp>
    <dsp:sp modelId="{35907C8C-A0E2-47E3-8451-72139F93EDC6}">
      <dsp:nvSpPr>
        <dsp:cNvPr id="0" name=""/>
        <dsp:cNvSpPr/>
      </dsp:nvSpPr>
      <dsp:spPr>
        <a:xfrm>
          <a:off x="0" y="3025208"/>
          <a:ext cx="11288683" cy="8057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E4AD5-1F96-462B-A8E8-279CE14FCA9D}">
      <dsp:nvSpPr>
        <dsp:cNvPr id="0" name=""/>
        <dsp:cNvSpPr/>
      </dsp:nvSpPr>
      <dsp:spPr>
        <a:xfrm>
          <a:off x="243728" y="3206493"/>
          <a:ext cx="443142" cy="4431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89A5C6-79DB-4423-ABDC-401612BB6A7F}">
      <dsp:nvSpPr>
        <dsp:cNvPr id="0" name=""/>
        <dsp:cNvSpPr/>
      </dsp:nvSpPr>
      <dsp:spPr>
        <a:xfrm>
          <a:off x="930599" y="3025208"/>
          <a:ext cx="10358083" cy="80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71" tIns="85271" rIns="85271" bIns="85271" numCol="1" spcCol="1270" anchor="ctr" anchorCtr="0">
          <a:noAutofit/>
        </a:bodyPr>
        <a:lstStyle/>
        <a:p>
          <a:pPr marL="0" lvl="0" indent="0" algn="l" defTabSz="844550">
            <a:lnSpc>
              <a:spcPct val="90000"/>
            </a:lnSpc>
            <a:spcBef>
              <a:spcPct val="0"/>
            </a:spcBef>
            <a:spcAft>
              <a:spcPct val="35000"/>
            </a:spcAft>
            <a:buNone/>
          </a:pPr>
          <a:r>
            <a:rPr lang="en-GB" sz="1900" kern="1200"/>
            <a:t>Overall the </a:t>
          </a:r>
          <a:r>
            <a:rPr lang="en-GB" sz="1900" b="1" kern="1200"/>
            <a:t>diffusion of enabling technologies throughout industries covered by Net Zero appears weak</a:t>
          </a:r>
          <a:endParaRPr lang="en-US" sz="1900" kern="1200"/>
        </a:p>
      </dsp:txBody>
      <dsp:txXfrm>
        <a:off x="930599" y="3025208"/>
        <a:ext cx="10358083" cy="805713"/>
      </dsp:txXfrm>
    </dsp:sp>
    <dsp:sp modelId="{A3A3362C-06EF-43EE-98A9-A178CDF43C8A}">
      <dsp:nvSpPr>
        <dsp:cNvPr id="0" name=""/>
        <dsp:cNvSpPr/>
      </dsp:nvSpPr>
      <dsp:spPr>
        <a:xfrm>
          <a:off x="0" y="4032349"/>
          <a:ext cx="11288683" cy="8057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70B75-436C-40D4-985A-3EAE1A79DA24}">
      <dsp:nvSpPr>
        <dsp:cNvPr id="0" name=""/>
        <dsp:cNvSpPr/>
      </dsp:nvSpPr>
      <dsp:spPr>
        <a:xfrm>
          <a:off x="243728" y="4213635"/>
          <a:ext cx="443142" cy="4431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2542D7-2848-49F9-B89C-BB853EE60862}">
      <dsp:nvSpPr>
        <dsp:cNvPr id="0" name=""/>
        <dsp:cNvSpPr/>
      </dsp:nvSpPr>
      <dsp:spPr>
        <a:xfrm>
          <a:off x="930599" y="4032349"/>
          <a:ext cx="10358083" cy="80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71" tIns="85271" rIns="85271" bIns="85271" numCol="1" spcCol="1270" anchor="ctr" anchorCtr="0">
          <a:noAutofit/>
        </a:bodyPr>
        <a:lstStyle/>
        <a:p>
          <a:pPr marL="0" lvl="0" indent="0" algn="l" defTabSz="844550">
            <a:lnSpc>
              <a:spcPct val="90000"/>
            </a:lnSpc>
            <a:spcBef>
              <a:spcPct val="0"/>
            </a:spcBef>
            <a:spcAft>
              <a:spcPct val="35000"/>
            </a:spcAft>
            <a:buNone/>
          </a:pPr>
          <a:r>
            <a:rPr lang="en-GB" sz="1900" kern="1200"/>
            <a:t>The technology groups we tested against funding types were often negatively associated, </a:t>
          </a:r>
          <a:r>
            <a:rPr lang="en-GB" sz="1900" b="1" kern="1200"/>
            <a:t>meaning that these companies were less likely to get funding.</a:t>
          </a:r>
          <a:endParaRPr lang="en-US" sz="1900" kern="1200"/>
        </a:p>
      </dsp:txBody>
      <dsp:txXfrm>
        <a:off x="930599" y="4032349"/>
        <a:ext cx="10358083" cy="805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5D586-041C-41C9-9BE4-2C1CE00DC87D}">
      <dsp:nvSpPr>
        <dsp:cNvPr id="0" name=""/>
        <dsp:cNvSpPr/>
      </dsp:nvSpPr>
      <dsp:spPr>
        <a:xfrm>
          <a:off x="0" y="1838"/>
          <a:ext cx="11288682" cy="9317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A9F43-7FEA-43DD-BC4A-59F5C461909B}">
      <dsp:nvSpPr>
        <dsp:cNvPr id="0" name=""/>
        <dsp:cNvSpPr/>
      </dsp:nvSpPr>
      <dsp:spPr>
        <a:xfrm>
          <a:off x="281850" y="211478"/>
          <a:ext cx="512454" cy="5124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47080C-07C3-4816-9322-EE154D13705B}">
      <dsp:nvSpPr>
        <dsp:cNvPr id="0" name=""/>
        <dsp:cNvSpPr/>
      </dsp:nvSpPr>
      <dsp:spPr>
        <a:xfrm>
          <a:off x="1076154" y="1838"/>
          <a:ext cx="10212527" cy="93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09" tIns="98609" rIns="98609" bIns="98609" numCol="1" spcCol="1270" anchor="ctr" anchorCtr="0">
          <a:noAutofit/>
        </a:bodyPr>
        <a:lstStyle/>
        <a:p>
          <a:pPr marL="0" lvl="0" indent="0" algn="l" defTabSz="711200">
            <a:lnSpc>
              <a:spcPct val="100000"/>
            </a:lnSpc>
            <a:spcBef>
              <a:spcPct val="0"/>
            </a:spcBef>
            <a:spcAft>
              <a:spcPct val="35000"/>
            </a:spcAft>
            <a:buNone/>
          </a:pPr>
          <a:r>
            <a:rPr lang="en-GB" sz="1600" kern="1200" dirty="0"/>
            <a:t>Investment in Net Zero energy technologies has multiple economic benefits depending on which technologies you invest in</a:t>
          </a:r>
          <a:endParaRPr lang="en-US" sz="1600" kern="1200" dirty="0"/>
        </a:p>
      </dsp:txBody>
      <dsp:txXfrm>
        <a:off x="1076154" y="1838"/>
        <a:ext cx="10212527" cy="931735"/>
      </dsp:txXfrm>
    </dsp:sp>
    <dsp:sp modelId="{377C0A7B-5F2D-4541-AC7F-5D154D22BDC2}">
      <dsp:nvSpPr>
        <dsp:cNvPr id="0" name=""/>
        <dsp:cNvSpPr/>
      </dsp:nvSpPr>
      <dsp:spPr>
        <a:xfrm>
          <a:off x="0" y="1166507"/>
          <a:ext cx="11288682" cy="9317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36CFD9-BF27-4354-848F-A87F9B4283C8}">
      <dsp:nvSpPr>
        <dsp:cNvPr id="0" name=""/>
        <dsp:cNvSpPr/>
      </dsp:nvSpPr>
      <dsp:spPr>
        <a:xfrm>
          <a:off x="281850" y="1376148"/>
          <a:ext cx="512454" cy="51245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3481E-0976-46CF-8424-4C11A3AA2941}">
      <dsp:nvSpPr>
        <dsp:cNvPr id="0" name=""/>
        <dsp:cNvSpPr/>
      </dsp:nvSpPr>
      <dsp:spPr>
        <a:xfrm>
          <a:off x="1076154" y="1166507"/>
          <a:ext cx="10212527" cy="93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09" tIns="98609" rIns="98609" bIns="98609" numCol="1" spcCol="1270" anchor="ctr" anchorCtr="0">
          <a:noAutofit/>
        </a:bodyPr>
        <a:lstStyle/>
        <a:p>
          <a:pPr marL="0" lvl="0" indent="0" algn="l" defTabSz="711200">
            <a:lnSpc>
              <a:spcPct val="100000"/>
            </a:lnSpc>
            <a:spcBef>
              <a:spcPct val="0"/>
            </a:spcBef>
            <a:spcAft>
              <a:spcPct val="35000"/>
            </a:spcAft>
            <a:buNone/>
          </a:pPr>
          <a:r>
            <a:rPr lang="en-US" sz="1600" kern="1200" dirty="0"/>
            <a:t>Supporting the diversity of Net Zero technologies is challenging, but diversity suggests resilience</a:t>
          </a:r>
        </a:p>
      </dsp:txBody>
      <dsp:txXfrm>
        <a:off x="1076154" y="1166507"/>
        <a:ext cx="10212527" cy="931735"/>
      </dsp:txXfrm>
    </dsp:sp>
    <dsp:sp modelId="{2DF08AEA-87FE-4920-8FA5-180F04097572}">
      <dsp:nvSpPr>
        <dsp:cNvPr id="0" name=""/>
        <dsp:cNvSpPr/>
      </dsp:nvSpPr>
      <dsp:spPr>
        <a:xfrm>
          <a:off x="0" y="2331177"/>
          <a:ext cx="11288682" cy="9317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06B8A-07A9-486C-AA73-1F865F733E67}">
      <dsp:nvSpPr>
        <dsp:cNvPr id="0" name=""/>
        <dsp:cNvSpPr/>
      </dsp:nvSpPr>
      <dsp:spPr>
        <a:xfrm>
          <a:off x="281850" y="2540817"/>
          <a:ext cx="512454" cy="5124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D1FD0D-C2E8-45D2-905C-981DC8417C15}">
      <dsp:nvSpPr>
        <dsp:cNvPr id="0" name=""/>
        <dsp:cNvSpPr/>
      </dsp:nvSpPr>
      <dsp:spPr>
        <a:xfrm>
          <a:off x="1076154" y="2331177"/>
          <a:ext cx="10212527" cy="93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09" tIns="98609" rIns="98609" bIns="98609" numCol="1" spcCol="1270" anchor="ctr" anchorCtr="0">
          <a:noAutofit/>
        </a:bodyPr>
        <a:lstStyle/>
        <a:p>
          <a:pPr marL="0" lvl="0" indent="0" algn="l" defTabSz="711200">
            <a:lnSpc>
              <a:spcPct val="100000"/>
            </a:lnSpc>
            <a:spcBef>
              <a:spcPct val="0"/>
            </a:spcBef>
            <a:spcAft>
              <a:spcPct val="35000"/>
            </a:spcAft>
            <a:buNone/>
          </a:pPr>
          <a:r>
            <a:rPr lang="en-US" sz="1600" kern="1200" dirty="0"/>
            <a:t>Firms may need support to </a:t>
          </a:r>
          <a:r>
            <a:rPr lang="en-US" sz="1600" kern="1200" dirty="0" err="1"/>
            <a:t>maximise</a:t>
          </a:r>
          <a:r>
            <a:rPr lang="en-US" sz="1600" kern="1200" dirty="0"/>
            <a:t> economic opportunity from highly complex, specialized technologies, focused support </a:t>
          </a:r>
          <a:r>
            <a:rPr lang="en-US" sz="1600" kern="1200" dirty="0" err="1"/>
            <a:t>programmes</a:t>
          </a:r>
          <a:r>
            <a:rPr lang="en-US" sz="1600" kern="1200" dirty="0"/>
            <a:t> could target this through readiness to export and patent support</a:t>
          </a:r>
        </a:p>
      </dsp:txBody>
      <dsp:txXfrm>
        <a:off x="1076154" y="2331177"/>
        <a:ext cx="10212527" cy="931735"/>
      </dsp:txXfrm>
    </dsp:sp>
    <dsp:sp modelId="{BC5E5851-20D2-4AE8-BA05-6965CFEFE623}">
      <dsp:nvSpPr>
        <dsp:cNvPr id="0" name=""/>
        <dsp:cNvSpPr/>
      </dsp:nvSpPr>
      <dsp:spPr>
        <a:xfrm>
          <a:off x="0" y="3495846"/>
          <a:ext cx="11288682" cy="9317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1A927-BFA3-424A-88BE-6387BBAB4EB5}">
      <dsp:nvSpPr>
        <dsp:cNvPr id="0" name=""/>
        <dsp:cNvSpPr/>
      </dsp:nvSpPr>
      <dsp:spPr>
        <a:xfrm>
          <a:off x="281850" y="3705487"/>
          <a:ext cx="512454" cy="5124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7E0B05-2D15-4D4D-B7C5-18EB290843C1}">
      <dsp:nvSpPr>
        <dsp:cNvPr id="0" name=""/>
        <dsp:cNvSpPr/>
      </dsp:nvSpPr>
      <dsp:spPr>
        <a:xfrm>
          <a:off x="1076154" y="3495846"/>
          <a:ext cx="10212527" cy="93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09" tIns="98609" rIns="98609" bIns="98609" numCol="1" spcCol="1270" anchor="ctr" anchorCtr="0">
          <a:noAutofit/>
        </a:bodyPr>
        <a:lstStyle/>
        <a:p>
          <a:pPr marL="0" lvl="0" indent="0" algn="l" defTabSz="711200">
            <a:lnSpc>
              <a:spcPct val="100000"/>
            </a:lnSpc>
            <a:spcBef>
              <a:spcPct val="0"/>
            </a:spcBef>
            <a:spcAft>
              <a:spcPct val="35000"/>
            </a:spcAft>
            <a:buNone/>
          </a:pPr>
          <a:r>
            <a:rPr lang="en-GB" sz="1600" kern="1200" dirty="0"/>
            <a:t>There is potential in encouraging adoption of more enabling technologies to Net Zero firms to encourage further efficiencies</a:t>
          </a:r>
          <a:endParaRPr lang="en-US" sz="1600" kern="1200" dirty="0"/>
        </a:p>
      </dsp:txBody>
      <dsp:txXfrm>
        <a:off x="1076154" y="3495846"/>
        <a:ext cx="10212527" cy="9317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A6FA-34AB-4D48-9696-EC1841D24D42}">
      <dsp:nvSpPr>
        <dsp:cNvPr id="0" name=""/>
        <dsp:cNvSpPr/>
      </dsp:nvSpPr>
      <dsp:spPr>
        <a:xfrm>
          <a:off x="0" y="2009"/>
          <a:ext cx="11288683" cy="10184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A865B-FF3B-4FEA-8A67-1FE0914595F9}">
      <dsp:nvSpPr>
        <dsp:cNvPr id="0" name=""/>
        <dsp:cNvSpPr/>
      </dsp:nvSpPr>
      <dsp:spPr>
        <a:xfrm>
          <a:off x="308093" y="231169"/>
          <a:ext cx="560169" cy="560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04D4F4-0105-4C8D-9C57-D777A333B54C}">
      <dsp:nvSpPr>
        <dsp:cNvPr id="0" name=""/>
        <dsp:cNvSpPr/>
      </dsp:nvSpPr>
      <dsp:spPr>
        <a:xfrm>
          <a:off x="1176355" y="2009"/>
          <a:ext cx="10112327" cy="101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0" tIns="107790" rIns="107790" bIns="107790" numCol="1" spcCol="1270" anchor="ctr" anchorCtr="0">
          <a:noAutofit/>
        </a:bodyPr>
        <a:lstStyle/>
        <a:p>
          <a:pPr marL="0" lvl="0" indent="0" algn="l" defTabSz="844550">
            <a:lnSpc>
              <a:spcPct val="100000"/>
            </a:lnSpc>
            <a:spcBef>
              <a:spcPct val="0"/>
            </a:spcBef>
            <a:spcAft>
              <a:spcPct val="35000"/>
            </a:spcAft>
            <a:buNone/>
          </a:pPr>
          <a:r>
            <a:rPr lang="en-GB" sz="1900" kern="1200"/>
            <a:t>To explore the relationship between grants and equity funding in Net Zero firms to better understand whether grants attract or replace equity funding in this space </a:t>
          </a:r>
          <a:endParaRPr lang="en-US" sz="1900" kern="1200"/>
        </a:p>
      </dsp:txBody>
      <dsp:txXfrm>
        <a:off x="1176355" y="2009"/>
        <a:ext cx="10112327" cy="1018489"/>
      </dsp:txXfrm>
    </dsp:sp>
    <dsp:sp modelId="{AE1C22F8-36F8-452A-800B-2D0B3E02D585}">
      <dsp:nvSpPr>
        <dsp:cNvPr id="0" name=""/>
        <dsp:cNvSpPr/>
      </dsp:nvSpPr>
      <dsp:spPr>
        <a:xfrm>
          <a:off x="0" y="1275121"/>
          <a:ext cx="11288683" cy="10184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03A20-2CEB-4134-9B78-E5A7D3F0838F}">
      <dsp:nvSpPr>
        <dsp:cNvPr id="0" name=""/>
        <dsp:cNvSpPr/>
      </dsp:nvSpPr>
      <dsp:spPr>
        <a:xfrm>
          <a:off x="308093" y="1504282"/>
          <a:ext cx="560169" cy="560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74306D-FD1B-47CE-9462-B2196CFE1C29}">
      <dsp:nvSpPr>
        <dsp:cNvPr id="0" name=""/>
        <dsp:cNvSpPr/>
      </dsp:nvSpPr>
      <dsp:spPr>
        <a:xfrm>
          <a:off x="1176355" y="1275121"/>
          <a:ext cx="10112327" cy="101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0" tIns="107790" rIns="107790" bIns="107790" numCol="1" spcCol="1270" anchor="ctr" anchorCtr="0">
          <a:noAutofit/>
        </a:bodyPr>
        <a:lstStyle/>
        <a:p>
          <a:pPr marL="0" lvl="0" indent="0" algn="l" defTabSz="844550">
            <a:lnSpc>
              <a:spcPct val="100000"/>
            </a:lnSpc>
            <a:spcBef>
              <a:spcPct val="0"/>
            </a:spcBef>
            <a:spcAft>
              <a:spcPct val="35000"/>
            </a:spcAft>
            <a:buNone/>
          </a:pPr>
          <a:r>
            <a:rPr lang="en-GB" sz="1900" kern="1200" dirty="0"/>
            <a:t>To look at the effect on turnover of particular technologies  </a:t>
          </a:r>
          <a:endParaRPr lang="en-US" sz="1900" kern="1200" dirty="0"/>
        </a:p>
      </dsp:txBody>
      <dsp:txXfrm>
        <a:off x="1176355" y="1275121"/>
        <a:ext cx="10112327" cy="1018489"/>
      </dsp:txXfrm>
    </dsp:sp>
    <dsp:sp modelId="{0DC40615-74A7-4A7A-A21A-B83714885BED}">
      <dsp:nvSpPr>
        <dsp:cNvPr id="0" name=""/>
        <dsp:cNvSpPr/>
      </dsp:nvSpPr>
      <dsp:spPr>
        <a:xfrm>
          <a:off x="0" y="2548234"/>
          <a:ext cx="11288683" cy="10184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4D50E-3416-42BE-A6A1-E92D86D0AB09}">
      <dsp:nvSpPr>
        <dsp:cNvPr id="0" name=""/>
        <dsp:cNvSpPr/>
      </dsp:nvSpPr>
      <dsp:spPr>
        <a:xfrm>
          <a:off x="308093" y="2777394"/>
          <a:ext cx="560169" cy="5601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EBF1DF-69BD-4823-BEEE-61BA9E117039}">
      <dsp:nvSpPr>
        <dsp:cNvPr id="0" name=""/>
        <dsp:cNvSpPr/>
      </dsp:nvSpPr>
      <dsp:spPr>
        <a:xfrm>
          <a:off x="1176355" y="2548234"/>
          <a:ext cx="10112327" cy="101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0" tIns="107790" rIns="107790" bIns="107790" numCol="1" spcCol="1270" anchor="ctr" anchorCtr="0">
          <a:noAutofit/>
        </a:bodyPr>
        <a:lstStyle/>
        <a:p>
          <a:pPr marL="0" lvl="0" indent="0" algn="l" defTabSz="844550">
            <a:lnSpc>
              <a:spcPct val="100000"/>
            </a:lnSpc>
            <a:spcBef>
              <a:spcPct val="0"/>
            </a:spcBef>
            <a:spcAft>
              <a:spcPct val="35000"/>
            </a:spcAft>
            <a:buNone/>
          </a:pPr>
          <a:r>
            <a:rPr lang="en-GB" sz="1900" kern="1200"/>
            <a:t>To take a deeper dive into Energy to more clearly unpack the different economic benefits of particular technologies</a:t>
          </a:r>
          <a:endParaRPr lang="en-US" sz="1900" kern="1200"/>
        </a:p>
      </dsp:txBody>
      <dsp:txXfrm>
        <a:off x="1176355" y="2548234"/>
        <a:ext cx="10112327" cy="1018489"/>
      </dsp:txXfrm>
    </dsp:sp>
    <dsp:sp modelId="{6B15EAE6-CA2B-4AF7-A038-4939FAEEC59D}">
      <dsp:nvSpPr>
        <dsp:cNvPr id="0" name=""/>
        <dsp:cNvSpPr/>
      </dsp:nvSpPr>
      <dsp:spPr>
        <a:xfrm>
          <a:off x="0" y="3821346"/>
          <a:ext cx="11288683" cy="10184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5E6FD-DA77-402C-ACEA-BF6E5794A8B7}">
      <dsp:nvSpPr>
        <dsp:cNvPr id="0" name=""/>
        <dsp:cNvSpPr/>
      </dsp:nvSpPr>
      <dsp:spPr>
        <a:xfrm>
          <a:off x="308093" y="4050506"/>
          <a:ext cx="560169" cy="5601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059525-DC46-4062-BB61-AD0E31475465}">
      <dsp:nvSpPr>
        <dsp:cNvPr id="0" name=""/>
        <dsp:cNvSpPr/>
      </dsp:nvSpPr>
      <dsp:spPr>
        <a:xfrm>
          <a:off x="1176355" y="3821346"/>
          <a:ext cx="10112327" cy="101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0" tIns="107790" rIns="107790" bIns="107790" numCol="1" spcCol="1270" anchor="ctr" anchorCtr="0">
          <a:noAutofit/>
        </a:bodyPr>
        <a:lstStyle/>
        <a:p>
          <a:pPr marL="0" lvl="0" indent="0" algn="l" defTabSz="844550">
            <a:lnSpc>
              <a:spcPct val="100000"/>
            </a:lnSpc>
            <a:spcBef>
              <a:spcPct val="0"/>
            </a:spcBef>
            <a:spcAft>
              <a:spcPct val="35000"/>
            </a:spcAft>
            <a:buNone/>
          </a:pPr>
          <a:r>
            <a:rPr lang="en-GB" sz="1900" kern="1200"/>
            <a:t>To breakdown technologies by their technology readiness levels to understand potentially which technologies could benefit from what support at different stages of their development. </a:t>
          </a:r>
          <a:endParaRPr lang="en-US" sz="1900" kern="1200"/>
        </a:p>
      </dsp:txBody>
      <dsp:txXfrm>
        <a:off x="1176355" y="3821346"/>
        <a:ext cx="10112327" cy="101848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8AAAC-2B94-4D03-BE2F-ECCD41404808}" type="datetimeFigureOut">
              <a:rPr lang="en-GB" smtClean="0"/>
              <a:t>05/09/2025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3787D-DEAC-4A05-8E6F-37010E361DE6}" type="slidenum">
              <a:rPr lang="en-GB" smtClean="0"/>
              <a:t>‹#›</a:t>
            </a:fld>
            <a:endParaRPr lang="en-GB"/>
          </a:p>
        </p:txBody>
      </p:sp>
    </p:spTree>
    <p:extLst>
      <p:ext uri="{BB962C8B-B14F-4D97-AF65-F5344CB8AC3E}">
        <p14:creationId xmlns:p14="http://schemas.microsoft.com/office/powerpoint/2010/main" val="120269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C3787D-DEAC-4A05-8E6F-37010E361DE6}" type="slidenum">
              <a:rPr lang="en-GB" smtClean="0"/>
              <a:t>1</a:t>
            </a:fld>
            <a:endParaRPr lang="en-GB"/>
          </a:p>
        </p:txBody>
      </p:sp>
    </p:spTree>
    <p:extLst>
      <p:ext uri="{BB962C8B-B14F-4D97-AF65-F5344CB8AC3E}">
        <p14:creationId xmlns:p14="http://schemas.microsoft.com/office/powerpoint/2010/main" val="250313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C3787D-DEAC-4A05-8E6F-37010E361DE6}" type="slidenum">
              <a:rPr lang="en-GB" smtClean="0"/>
              <a:t>2</a:t>
            </a:fld>
            <a:endParaRPr lang="en-GB"/>
          </a:p>
        </p:txBody>
      </p:sp>
    </p:spTree>
    <p:extLst>
      <p:ext uri="{BB962C8B-B14F-4D97-AF65-F5344CB8AC3E}">
        <p14:creationId xmlns:p14="http://schemas.microsoft.com/office/powerpoint/2010/main" val="2869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C3787D-DEAC-4A05-8E6F-37010E361DE6}" type="slidenum">
              <a:rPr lang="en-GB" smtClean="0"/>
              <a:t>8</a:t>
            </a:fld>
            <a:endParaRPr lang="en-GB"/>
          </a:p>
        </p:txBody>
      </p:sp>
    </p:spTree>
    <p:extLst>
      <p:ext uri="{BB962C8B-B14F-4D97-AF65-F5344CB8AC3E}">
        <p14:creationId xmlns:p14="http://schemas.microsoft.com/office/powerpoint/2010/main" val="2479406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44733F-3593-C3BD-5900-B116A6B3AD85}"/>
              </a:ext>
            </a:extLst>
          </p:cNvPr>
          <p:cNvSpPr/>
          <p:nvPr userDrawn="1"/>
        </p:nvSpPr>
        <p:spPr>
          <a:xfrm>
            <a:off x="0" y="0"/>
            <a:ext cx="12224197" cy="6868732"/>
          </a:xfrm>
          <a:prstGeom prst="rect">
            <a:avLst/>
          </a:prstGeom>
          <a:gradFill flip="none" rotWithShape="1">
            <a:gsLst>
              <a:gs pos="80000">
                <a:srgbClr val="317DA5"/>
              </a:gs>
              <a:gs pos="0">
                <a:srgbClr val="30259E"/>
              </a:gs>
              <a:gs pos="100000">
                <a:srgbClr val="3FBC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77"/>
            </a:endParaRPr>
          </a:p>
        </p:txBody>
      </p:sp>
      <p:sp>
        <p:nvSpPr>
          <p:cNvPr id="2" name="Title 1">
            <a:extLst>
              <a:ext uri="{FF2B5EF4-FFF2-40B4-BE49-F238E27FC236}">
                <a16:creationId xmlns:a16="http://schemas.microsoft.com/office/drawing/2014/main" id="{34BCFF15-4864-D65D-05A2-70454A2A61AA}"/>
              </a:ext>
            </a:extLst>
          </p:cNvPr>
          <p:cNvSpPr>
            <a:spLocks noGrp="1"/>
          </p:cNvSpPr>
          <p:nvPr>
            <p:ph type="ctrTitle"/>
          </p:nvPr>
        </p:nvSpPr>
        <p:spPr>
          <a:xfrm>
            <a:off x="838200" y="1978890"/>
            <a:ext cx="7333527" cy="2387600"/>
          </a:xfrm>
        </p:spPr>
        <p:txBody>
          <a:bodyPr anchor="b">
            <a:normAutofit/>
          </a:bodyPr>
          <a:lstStyle>
            <a:lvl1pPr algn="l">
              <a:defRPr sz="4800">
                <a:solidFill>
                  <a:schemeClr val="bg1"/>
                </a:solidFill>
                <a:latin typeface="+mj-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2E348677-4E4B-30A7-0F49-3B5384B86414}"/>
              </a:ext>
            </a:extLst>
          </p:cNvPr>
          <p:cNvSpPr>
            <a:spLocks noGrp="1"/>
          </p:cNvSpPr>
          <p:nvPr>
            <p:ph type="subTitle" idx="1"/>
          </p:nvPr>
        </p:nvSpPr>
        <p:spPr>
          <a:xfrm>
            <a:off x="838200" y="4458565"/>
            <a:ext cx="7333527" cy="1655762"/>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9" name="Picture 8" descr="Text&#10;&#10;Description automatically generated">
            <a:extLst>
              <a:ext uri="{FF2B5EF4-FFF2-40B4-BE49-F238E27FC236}">
                <a16:creationId xmlns:a16="http://schemas.microsoft.com/office/drawing/2014/main" id="{C388CB84-221C-BE3D-62FA-71013BF92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9037" y="388775"/>
            <a:ext cx="4349993" cy="1116831"/>
          </a:xfrm>
          <a:prstGeom prst="rect">
            <a:avLst/>
          </a:prstGeom>
        </p:spPr>
      </p:pic>
    </p:spTree>
    <p:extLst>
      <p:ext uri="{BB962C8B-B14F-4D97-AF65-F5344CB8AC3E}">
        <p14:creationId xmlns:p14="http://schemas.microsoft.com/office/powerpoint/2010/main" val="58373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44733F-3593-C3BD-5900-B116A6B3AD85}"/>
              </a:ext>
            </a:extLst>
          </p:cNvPr>
          <p:cNvSpPr/>
          <p:nvPr userDrawn="1"/>
        </p:nvSpPr>
        <p:spPr>
          <a:xfrm>
            <a:off x="0" y="2254468"/>
            <a:ext cx="12224197" cy="4614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77"/>
            </a:endParaRPr>
          </a:p>
        </p:txBody>
      </p:sp>
      <p:sp>
        <p:nvSpPr>
          <p:cNvPr id="2" name="Title 1">
            <a:extLst>
              <a:ext uri="{FF2B5EF4-FFF2-40B4-BE49-F238E27FC236}">
                <a16:creationId xmlns:a16="http://schemas.microsoft.com/office/drawing/2014/main" id="{34BCFF15-4864-D65D-05A2-70454A2A61AA}"/>
              </a:ext>
            </a:extLst>
          </p:cNvPr>
          <p:cNvSpPr>
            <a:spLocks noGrp="1"/>
          </p:cNvSpPr>
          <p:nvPr>
            <p:ph type="ctrTitle"/>
          </p:nvPr>
        </p:nvSpPr>
        <p:spPr>
          <a:xfrm>
            <a:off x="838201" y="2656490"/>
            <a:ext cx="6681952" cy="1710000"/>
          </a:xfrm>
        </p:spPr>
        <p:txBody>
          <a:bodyPr anchor="b">
            <a:normAutofit/>
          </a:bodyPr>
          <a:lstStyle>
            <a:lvl1pPr algn="l">
              <a:defRPr sz="4800">
                <a:solidFill>
                  <a:schemeClr val="bg1"/>
                </a:solidFill>
                <a:latin typeface="+mj-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2E348677-4E4B-30A7-0F49-3B5384B86414}"/>
              </a:ext>
            </a:extLst>
          </p:cNvPr>
          <p:cNvSpPr>
            <a:spLocks noGrp="1"/>
          </p:cNvSpPr>
          <p:nvPr>
            <p:ph type="subTitle" idx="1"/>
          </p:nvPr>
        </p:nvSpPr>
        <p:spPr>
          <a:xfrm>
            <a:off x="838200" y="4458565"/>
            <a:ext cx="6681953" cy="1655762"/>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9" name="Picture 8" descr="Text&#10;&#10;Description automatically generated">
            <a:extLst>
              <a:ext uri="{FF2B5EF4-FFF2-40B4-BE49-F238E27FC236}">
                <a16:creationId xmlns:a16="http://schemas.microsoft.com/office/drawing/2014/main" id="{C388CB84-221C-BE3D-62FA-71013BF926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9763" y="388776"/>
            <a:ext cx="3129267" cy="803418"/>
          </a:xfrm>
          <a:prstGeom prst="rect">
            <a:avLst/>
          </a:prstGeom>
        </p:spPr>
      </p:pic>
      <p:pic>
        <p:nvPicPr>
          <p:cNvPr id="5" name="Picture 4">
            <a:extLst>
              <a:ext uri="{FF2B5EF4-FFF2-40B4-BE49-F238E27FC236}">
                <a16:creationId xmlns:a16="http://schemas.microsoft.com/office/drawing/2014/main" id="{577BBAA6-6E5C-BC45-8A0E-4EA9FDF805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744" y="388776"/>
            <a:ext cx="5281448" cy="1355976"/>
          </a:xfrm>
          <a:prstGeom prst="rect">
            <a:avLst/>
          </a:prstGeom>
        </p:spPr>
      </p:pic>
      <p:pic>
        <p:nvPicPr>
          <p:cNvPr id="8" name="Picture 7">
            <a:extLst>
              <a:ext uri="{FF2B5EF4-FFF2-40B4-BE49-F238E27FC236}">
                <a16:creationId xmlns:a16="http://schemas.microsoft.com/office/drawing/2014/main" id="{5CF3E14F-40CC-2046-A277-3E5A96F683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91298" y="3169515"/>
            <a:ext cx="3771900" cy="2578100"/>
          </a:xfrm>
          <a:prstGeom prst="rect">
            <a:avLst/>
          </a:prstGeom>
        </p:spPr>
      </p:pic>
    </p:spTree>
    <p:extLst>
      <p:ext uri="{BB962C8B-B14F-4D97-AF65-F5344CB8AC3E}">
        <p14:creationId xmlns:p14="http://schemas.microsoft.com/office/powerpoint/2010/main" val="177464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7FFA6-E282-A97F-02DC-7250D98B42F8}"/>
              </a:ext>
            </a:extLst>
          </p:cNvPr>
          <p:cNvSpPr>
            <a:spLocks noGrp="1"/>
          </p:cNvSpPr>
          <p:nvPr>
            <p:ph type="title" hasCustomPrompt="1"/>
          </p:nvPr>
        </p:nvSpPr>
        <p:spPr>
          <a:xfrm>
            <a:off x="498762" y="477202"/>
            <a:ext cx="11288683" cy="919665"/>
          </a:xfrm>
        </p:spPr>
        <p:txBody>
          <a:bodyPr/>
          <a:lstStyle>
            <a:lvl1pPr>
              <a:defRPr b="1">
                <a:solidFill>
                  <a:srgbClr val="30259E"/>
                </a:solidFill>
                <a:latin typeface="+mj-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CE031DA-ADED-3953-D5A2-ACB2122D6F07}"/>
              </a:ext>
            </a:extLst>
          </p:cNvPr>
          <p:cNvSpPr>
            <a:spLocks noGrp="1"/>
          </p:cNvSpPr>
          <p:nvPr>
            <p:ph idx="1"/>
          </p:nvPr>
        </p:nvSpPr>
        <p:spPr>
          <a:xfrm>
            <a:off x="498763" y="1578187"/>
            <a:ext cx="11288683" cy="4841846"/>
          </a:xfrm>
        </p:spPr>
        <p:txBody>
          <a:bodyPr/>
          <a:lstStyle>
            <a:lvl1pPr>
              <a:defRPr>
                <a:solidFill>
                  <a:srgbClr val="30259E"/>
                </a:solidFill>
                <a:latin typeface="+mn-lt"/>
              </a:defRPr>
            </a:lvl1pPr>
            <a:lvl2pPr>
              <a:defRPr>
                <a:solidFill>
                  <a:srgbClr val="30259E"/>
                </a:solidFill>
                <a:latin typeface="+mn-lt"/>
              </a:defRPr>
            </a:lvl2pPr>
            <a:lvl3pPr>
              <a:defRPr>
                <a:solidFill>
                  <a:srgbClr val="30259E"/>
                </a:solidFill>
                <a:latin typeface="+mn-lt"/>
              </a:defRPr>
            </a:lvl3pPr>
            <a:lvl4pPr>
              <a:defRPr>
                <a:solidFill>
                  <a:srgbClr val="30259E"/>
                </a:solidFill>
                <a:latin typeface="+mn-lt"/>
              </a:defRPr>
            </a:lvl4pPr>
            <a:lvl5pPr>
              <a:defRPr>
                <a:solidFill>
                  <a:srgbClr val="30259E"/>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Rectangle 10">
            <a:extLst>
              <a:ext uri="{FF2B5EF4-FFF2-40B4-BE49-F238E27FC236}">
                <a16:creationId xmlns:a16="http://schemas.microsoft.com/office/drawing/2014/main" id="{2A4F8E48-FE78-E7ED-463E-C4717736269B}"/>
              </a:ext>
            </a:extLst>
          </p:cNvPr>
          <p:cNvSpPr/>
          <p:nvPr userDrawn="1"/>
        </p:nvSpPr>
        <p:spPr>
          <a:xfrm>
            <a:off x="11072553" y="5918662"/>
            <a:ext cx="1116065" cy="918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77"/>
            </a:endParaRPr>
          </a:p>
        </p:txBody>
      </p:sp>
      <p:pic>
        <p:nvPicPr>
          <p:cNvPr id="10" name="Picture 9" descr="Logo&#10;&#10;Description automatically generated">
            <a:extLst>
              <a:ext uri="{FF2B5EF4-FFF2-40B4-BE49-F238E27FC236}">
                <a16:creationId xmlns:a16="http://schemas.microsoft.com/office/drawing/2014/main" id="{13903C50-1E8C-879C-919C-C8678BAC73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4126" y="6099981"/>
            <a:ext cx="871056" cy="612000"/>
          </a:xfrm>
          <a:prstGeom prst="rect">
            <a:avLst/>
          </a:prstGeom>
        </p:spPr>
      </p:pic>
      <p:pic>
        <p:nvPicPr>
          <p:cNvPr id="13" name="Picture 12">
            <a:extLst>
              <a:ext uri="{FF2B5EF4-FFF2-40B4-BE49-F238E27FC236}">
                <a16:creationId xmlns:a16="http://schemas.microsoft.com/office/drawing/2014/main" id="{C5E13567-64F6-3040-95B4-F7B8835BA3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596"/>
            <a:ext cx="12192000" cy="393700"/>
          </a:xfrm>
          <a:prstGeom prst="rect">
            <a:avLst/>
          </a:prstGeom>
        </p:spPr>
      </p:pic>
    </p:spTree>
    <p:extLst>
      <p:ext uri="{BB962C8B-B14F-4D97-AF65-F5344CB8AC3E}">
        <p14:creationId xmlns:p14="http://schemas.microsoft.com/office/powerpoint/2010/main" val="305194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FC73F6-A496-A695-89E9-CAFDB87A8CCF}"/>
              </a:ext>
            </a:extLst>
          </p:cNvPr>
          <p:cNvSpPr/>
          <p:nvPr userDrawn="1"/>
        </p:nvSpPr>
        <p:spPr>
          <a:xfrm>
            <a:off x="0" y="0"/>
            <a:ext cx="12224197" cy="6868732"/>
          </a:xfrm>
          <a:prstGeom prst="rect">
            <a:avLst/>
          </a:prstGeom>
          <a:gradFill flip="none" rotWithShape="1">
            <a:gsLst>
              <a:gs pos="80000">
                <a:srgbClr val="317DA5"/>
              </a:gs>
              <a:gs pos="0">
                <a:srgbClr val="30259E"/>
              </a:gs>
              <a:gs pos="100000">
                <a:srgbClr val="3FBC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2CDB9611-75EA-2C05-E08C-411A293D39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936" y="2420753"/>
            <a:ext cx="7854128" cy="2016494"/>
          </a:xfrm>
          <a:prstGeom prst="rect">
            <a:avLst/>
          </a:prstGeom>
        </p:spPr>
      </p:pic>
    </p:spTree>
    <p:extLst>
      <p:ext uri="{BB962C8B-B14F-4D97-AF65-F5344CB8AC3E}">
        <p14:creationId xmlns:p14="http://schemas.microsoft.com/office/powerpoint/2010/main" val="402915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F8E48-FE78-E7ED-463E-C4717736269B}"/>
              </a:ext>
            </a:extLst>
          </p:cNvPr>
          <p:cNvSpPr/>
          <p:nvPr userDrawn="1"/>
        </p:nvSpPr>
        <p:spPr>
          <a:xfrm>
            <a:off x="11072553" y="5918662"/>
            <a:ext cx="1116065" cy="918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1BD3439E-E94E-5F7A-C7F7-5A773FC79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2887" y="2419200"/>
            <a:ext cx="7866226" cy="2019600"/>
          </a:xfrm>
          <a:prstGeom prst="rect">
            <a:avLst/>
          </a:prstGeom>
        </p:spPr>
      </p:pic>
    </p:spTree>
    <p:extLst>
      <p:ext uri="{BB962C8B-B14F-4D97-AF65-F5344CB8AC3E}">
        <p14:creationId xmlns:p14="http://schemas.microsoft.com/office/powerpoint/2010/main" val="374760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FC73F6-A496-A695-89E9-CAFDB87A8CCF}"/>
              </a:ext>
            </a:extLst>
          </p:cNvPr>
          <p:cNvSpPr/>
          <p:nvPr userDrawn="1"/>
        </p:nvSpPr>
        <p:spPr>
          <a:xfrm>
            <a:off x="0" y="0"/>
            <a:ext cx="12224197" cy="6868732"/>
          </a:xfrm>
          <a:prstGeom prst="rect">
            <a:avLst/>
          </a:prstGeom>
          <a:gradFill flip="none" rotWithShape="1">
            <a:gsLst>
              <a:gs pos="80000">
                <a:srgbClr val="317DA5"/>
              </a:gs>
              <a:gs pos="0">
                <a:srgbClr val="30259E"/>
              </a:gs>
              <a:gs pos="100000">
                <a:srgbClr val="3FBC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1B47887-425B-5DE9-F89E-9C5130BDFC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4126" y="6099981"/>
            <a:ext cx="871789" cy="613740"/>
          </a:xfrm>
          <a:prstGeom prst="rect">
            <a:avLst/>
          </a:prstGeom>
        </p:spPr>
      </p:pic>
    </p:spTree>
    <p:extLst>
      <p:ext uri="{BB962C8B-B14F-4D97-AF65-F5344CB8AC3E}">
        <p14:creationId xmlns:p14="http://schemas.microsoft.com/office/powerpoint/2010/main" val="306187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F8E48-FE78-E7ED-463E-C4717736269B}"/>
              </a:ext>
            </a:extLst>
          </p:cNvPr>
          <p:cNvSpPr/>
          <p:nvPr userDrawn="1"/>
        </p:nvSpPr>
        <p:spPr>
          <a:xfrm>
            <a:off x="11072553" y="5918662"/>
            <a:ext cx="1116065" cy="918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13903C50-1E8C-879C-919C-C8678BAC73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4126" y="6099981"/>
            <a:ext cx="871056" cy="612000"/>
          </a:xfrm>
          <a:prstGeom prst="rect">
            <a:avLst/>
          </a:prstGeom>
        </p:spPr>
      </p:pic>
    </p:spTree>
    <p:extLst>
      <p:ext uri="{BB962C8B-B14F-4D97-AF65-F5344CB8AC3E}">
        <p14:creationId xmlns:p14="http://schemas.microsoft.com/office/powerpoint/2010/main" val="68246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F8E48-FE78-E7ED-463E-C4717736269B}"/>
              </a:ext>
            </a:extLst>
          </p:cNvPr>
          <p:cNvSpPr/>
          <p:nvPr userDrawn="1"/>
        </p:nvSpPr>
        <p:spPr>
          <a:xfrm>
            <a:off x="11072553" y="5918662"/>
            <a:ext cx="1116065" cy="918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057079-29C6-B24D-B075-4CBA0F05C0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494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F8E48-FE78-E7ED-463E-C4717736269B}"/>
              </a:ext>
            </a:extLst>
          </p:cNvPr>
          <p:cNvSpPr/>
          <p:nvPr userDrawn="1"/>
        </p:nvSpPr>
        <p:spPr>
          <a:xfrm>
            <a:off x="11072553" y="5918662"/>
            <a:ext cx="1116065" cy="918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057079-29C6-B24D-B075-4CBA0F05C0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618" cy="6858000"/>
          </a:xfrm>
          <a:prstGeom prst="rect">
            <a:avLst/>
          </a:prstGeom>
        </p:spPr>
      </p:pic>
    </p:spTree>
    <p:extLst>
      <p:ext uri="{BB962C8B-B14F-4D97-AF65-F5344CB8AC3E}">
        <p14:creationId xmlns:p14="http://schemas.microsoft.com/office/powerpoint/2010/main" val="384321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669C5-C5B4-F247-C314-515BE4754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506AA5-FDA8-44CE-C674-595576393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9841296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0" r:id="rId3"/>
    <p:sldLayoutId id="2147483669" r:id="rId4"/>
    <p:sldLayoutId id="2147483670" r:id="rId5"/>
    <p:sldLayoutId id="2147483663" r:id="rId6"/>
    <p:sldLayoutId id="2147483664" r:id="rId7"/>
    <p:sldLayoutId id="2147483672" r:id="rId8"/>
    <p:sldLayoutId id="2147483673" r:id="rId9"/>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hyperlink" Target="http://www.green-transition-navigator.or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AF6969-641D-114A-AFEE-1D25F9563EE0}"/>
              </a:ext>
            </a:extLst>
          </p:cNvPr>
          <p:cNvSpPr txBox="1"/>
          <p:nvPr/>
        </p:nvSpPr>
        <p:spPr>
          <a:xfrm>
            <a:off x="504986" y="2533739"/>
            <a:ext cx="9032206" cy="4293483"/>
          </a:xfrm>
          <a:prstGeom prst="rect">
            <a:avLst/>
          </a:prstGeom>
          <a:noFill/>
        </p:spPr>
        <p:txBody>
          <a:bodyPr wrap="square" lIns="91440" tIns="45720" rIns="91440" bIns="45720" rtlCol="0" anchor="t">
            <a:spAutoFit/>
          </a:bodyPr>
          <a:lstStyle/>
          <a:p>
            <a:r>
              <a:rPr lang="en-US" sz="2800" b="1" dirty="0">
                <a:solidFill>
                  <a:schemeClr val="bg1"/>
                </a:solidFill>
                <a:latin typeface="+mj-lt"/>
                <a:cs typeface="Arial"/>
              </a:rPr>
              <a:t>Net Zero Project (IRCP0024)</a:t>
            </a:r>
            <a:endParaRPr lang="en-US" sz="2800" dirty="0">
              <a:solidFill>
                <a:schemeClr val="bg1"/>
              </a:solidFill>
              <a:latin typeface="+mj-lt"/>
              <a:cs typeface="Arial" panose="020B0604020202020204" pitchFamily="34" charset="0"/>
            </a:endParaRPr>
          </a:p>
          <a:p>
            <a:endParaRPr lang="en-US" sz="2000" i="1" dirty="0">
              <a:solidFill>
                <a:schemeClr val="bg1"/>
              </a:solidFill>
              <a:latin typeface="+mj-lt"/>
              <a:cs typeface="Arial" panose="020B0604020202020204" pitchFamily="34" charset="0"/>
            </a:endParaRPr>
          </a:p>
          <a:p>
            <a:endParaRPr lang="en-US" sz="2000" dirty="0">
              <a:solidFill>
                <a:schemeClr val="bg1"/>
              </a:solidFill>
              <a:latin typeface="+mj-lt"/>
              <a:cs typeface="Arial" panose="020B0604020202020204" pitchFamily="34" charset="0"/>
            </a:endParaRPr>
          </a:p>
          <a:p>
            <a:pPr marL="355600">
              <a:spcAft>
                <a:spcPts val="600"/>
              </a:spcAft>
            </a:pPr>
            <a:r>
              <a:rPr lang="en-US" sz="2000" b="1" dirty="0">
                <a:solidFill>
                  <a:schemeClr val="bg1"/>
                </a:solidFill>
                <a:latin typeface="+mj-lt"/>
                <a:cs typeface="Arial"/>
              </a:rPr>
              <a:t>Lauren Tuckerman </a:t>
            </a:r>
            <a:r>
              <a:rPr lang="en-US" sz="2000" dirty="0">
                <a:solidFill>
                  <a:schemeClr val="bg1"/>
                </a:solidFill>
                <a:latin typeface="+mj-lt"/>
                <a:cs typeface="Arial"/>
              </a:rPr>
              <a:t>(Adam Smith Business School, University of Glasgow)</a:t>
            </a:r>
          </a:p>
          <a:p>
            <a:pPr marL="355600">
              <a:spcAft>
                <a:spcPts val="600"/>
              </a:spcAft>
            </a:pPr>
            <a:r>
              <a:rPr lang="en-US" sz="2000" b="1" dirty="0">
                <a:solidFill>
                  <a:schemeClr val="bg1"/>
                </a:solidFill>
                <a:ea typeface="+mn-lt"/>
                <a:cs typeface="+mn-lt"/>
              </a:rPr>
              <a:t>Francisco </a:t>
            </a:r>
            <a:r>
              <a:rPr lang="en-US" sz="2000" b="1" dirty="0" err="1">
                <a:solidFill>
                  <a:schemeClr val="bg1"/>
                </a:solidFill>
                <a:ea typeface="+mn-lt"/>
                <a:cs typeface="+mn-lt"/>
              </a:rPr>
              <a:t>Trincado</a:t>
            </a:r>
            <a:r>
              <a:rPr lang="en-US" sz="2000" b="1" dirty="0">
                <a:solidFill>
                  <a:schemeClr val="bg1"/>
                </a:solidFill>
                <a:ea typeface="+mn-lt"/>
                <a:cs typeface="+mn-lt"/>
              </a:rPr>
              <a:t> Munoz </a:t>
            </a:r>
            <a:r>
              <a:rPr lang="en-US" sz="2000" dirty="0">
                <a:solidFill>
                  <a:schemeClr val="bg1"/>
                </a:solidFill>
                <a:ea typeface="+mn-lt"/>
                <a:cs typeface="+mn-lt"/>
              </a:rPr>
              <a:t>(Oxford Brookes Business School, Oxford Brookes University)</a:t>
            </a:r>
            <a:endParaRPr lang="en-US" sz="2000" dirty="0">
              <a:solidFill>
                <a:schemeClr val="bg1"/>
              </a:solidFill>
              <a:cs typeface="Arial"/>
            </a:endParaRPr>
          </a:p>
          <a:p>
            <a:pPr marL="355600">
              <a:spcAft>
                <a:spcPts val="600"/>
              </a:spcAft>
            </a:pPr>
            <a:r>
              <a:rPr lang="en-US" sz="2000" b="1" dirty="0">
                <a:solidFill>
                  <a:schemeClr val="bg1"/>
                </a:solidFill>
                <a:latin typeface="+mj-lt"/>
                <a:cs typeface="Arial"/>
              </a:rPr>
              <a:t>Michalis </a:t>
            </a:r>
            <a:r>
              <a:rPr lang="en-US" sz="2000" b="1" dirty="0" err="1">
                <a:solidFill>
                  <a:schemeClr val="bg1"/>
                </a:solidFill>
                <a:latin typeface="+mj-lt"/>
                <a:cs typeface="Arial"/>
              </a:rPr>
              <a:t>Papazoglou</a:t>
            </a:r>
            <a:r>
              <a:rPr lang="en-US" sz="2000" b="1" dirty="0">
                <a:solidFill>
                  <a:schemeClr val="bg1"/>
                </a:solidFill>
                <a:latin typeface="+mj-lt"/>
                <a:cs typeface="Arial"/>
              </a:rPr>
              <a:t> </a:t>
            </a:r>
            <a:r>
              <a:rPr lang="en-US" sz="2000" dirty="0">
                <a:solidFill>
                  <a:schemeClr val="bg1"/>
                </a:solidFill>
                <a:latin typeface="+mj-lt"/>
                <a:cs typeface="Arial"/>
              </a:rPr>
              <a:t>(Oxford Brookes Business School, Oxford Brookes University)</a:t>
            </a:r>
          </a:p>
          <a:p>
            <a:pPr marL="355600">
              <a:spcAft>
                <a:spcPts val="600"/>
              </a:spcAft>
            </a:pPr>
            <a:r>
              <a:rPr lang="en-US" sz="2000" b="1" dirty="0">
                <a:solidFill>
                  <a:schemeClr val="bg1"/>
                </a:solidFill>
                <a:latin typeface="+mj-lt"/>
                <a:cs typeface="Arial"/>
              </a:rPr>
              <a:t>Jakub </a:t>
            </a:r>
            <a:r>
              <a:rPr lang="en-US" sz="2000" b="1" dirty="0" err="1">
                <a:solidFill>
                  <a:schemeClr val="bg1"/>
                </a:solidFill>
                <a:latin typeface="+mj-lt"/>
                <a:cs typeface="Arial"/>
              </a:rPr>
              <a:t>Janec</a:t>
            </a:r>
            <a:r>
              <a:rPr lang="en-US" sz="2000" dirty="0">
                <a:solidFill>
                  <a:schemeClr val="bg1"/>
                </a:solidFill>
                <a:latin typeface="+mj-lt"/>
                <a:cs typeface="Arial"/>
              </a:rPr>
              <a:t> (Oxford Brookes Business School, Oxford Brookes University)</a:t>
            </a:r>
            <a:endParaRPr lang="en-US" sz="2000" b="1" dirty="0">
              <a:solidFill>
                <a:schemeClr val="bg1"/>
              </a:solidFill>
              <a:latin typeface="+mj-lt"/>
              <a:cs typeface="Arial"/>
            </a:endParaRPr>
          </a:p>
          <a:p>
            <a:pPr marL="355600">
              <a:spcAft>
                <a:spcPts val="600"/>
              </a:spcAft>
            </a:pPr>
            <a:r>
              <a:rPr lang="en-US" sz="2000" b="1" dirty="0">
                <a:solidFill>
                  <a:schemeClr val="bg1"/>
                </a:solidFill>
                <a:latin typeface="+mj-lt"/>
                <a:cs typeface="Arial"/>
              </a:rPr>
              <a:t>Tim </a:t>
            </a:r>
            <a:r>
              <a:rPr lang="en-US" sz="2000" b="1" dirty="0" err="1">
                <a:solidFill>
                  <a:schemeClr val="bg1"/>
                </a:solidFill>
                <a:latin typeface="+mj-lt"/>
                <a:cs typeface="Arial"/>
              </a:rPr>
              <a:t>Vorley</a:t>
            </a:r>
            <a:r>
              <a:rPr lang="en-US" sz="2000" dirty="0">
                <a:solidFill>
                  <a:schemeClr val="bg1"/>
                </a:solidFill>
                <a:latin typeface="+mj-lt"/>
                <a:cs typeface="Arial"/>
              </a:rPr>
              <a:t> (Oxford Brookes Business School, Oxford Brookes University)</a:t>
            </a:r>
            <a:endParaRPr lang="en-US" sz="2000" dirty="0">
              <a:solidFill>
                <a:schemeClr val="bg1"/>
              </a:solidFill>
              <a:latin typeface="+mj-lt"/>
              <a:cs typeface="Arial" panose="020B0604020202020204" pitchFamily="34" charset="0"/>
            </a:endParaRPr>
          </a:p>
          <a:p>
            <a:pPr algn="r"/>
            <a:r>
              <a:rPr lang="en-US" sz="2000" i="1" dirty="0">
                <a:solidFill>
                  <a:schemeClr val="bg1"/>
                </a:solidFill>
                <a:latin typeface="+mj-lt"/>
                <a:cs typeface="Arial"/>
              </a:rPr>
              <a:t>01/09/2025</a:t>
            </a:r>
            <a:endParaRPr lang="en-US" sz="2000" dirty="0">
              <a:solidFill>
                <a:schemeClr val="bg1"/>
              </a:solidFill>
              <a:latin typeface="+mj-lt"/>
              <a:cs typeface="Arial"/>
            </a:endParaRPr>
          </a:p>
        </p:txBody>
      </p:sp>
    </p:spTree>
    <p:extLst>
      <p:ext uri="{BB962C8B-B14F-4D97-AF65-F5344CB8AC3E}">
        <p14:creationId xmlns:p14="http://schemas.microsoft.com/office/powerpoint/2010/main" val="298266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B303-70D4-7177-FEEB-2E10DF3D122E}"/>
              </a:ext>
            </a:extLst>
          </p:cNvPr>
          <p:cNvSpPr>
            <a:spLocks noGrp="1"/>
          </p:cNvSpPr>
          <p:nvPr>
            <p:ph type="title"/>
          </p:nvPr>
        </p:nvSpPr>
        <p:spPr>
          <a:xfrm>
            <a:off x="498762" y="477202"/>
            <a:ext cx="11288683" cy="919665"/>
          </a:xfrm>
        </p:spPr>
        <p:txBody>
          <a:bodyPr anchor="ctr">
            <a:normAutofit/>
          </a:bodyPr>
          <a:lstStyle/>
          <a:p>
            <a:r>
              <a:rPr lang="en-GB" dirty="0"/>
              <a:t>Overview of findings: Technology Strengths</a:t>
            </a:r>
          </a:p>
        </p:txBody>
      </p:sp>
      <p:graphicFrame>
        <p:nvGraphicFramePr>
          <p:cNvPr id="7" name="Content Placeholder 2">
            <a:extLst>
              <a:ext uri="{FF2B5EF4-FFF2-40B4-BE49-F238E27FC236}">
                <a16:creationId xmlns:a16="http://schemas.microsoft.com/office/drawing/2014/main" id="{DF904A9A-85E8-6627-9FEE-AA92C606E953}"/>
              </a:ext>
            </a:extLst>
          </p:cNvPr>
          <p:cNvGraphicFramePr>
            <a:graphicFrameLocks noGrp="1"/>
          </p:cNvGraphicFramePr>
          <p:nvPr>
            <p:ph idx="1"/>
            <p:extLst>
              <p:ext uri="{D42A27DB-BD31-4B8C-83A1-F6EECF244321}">
                <p14:modId xmlns:p14="http://schemas.microsoft.com/office/powerpoint/2010/main" val="1613788739"/>
              </p:ext>
            </p:extLst>
          </p:nvPr>
        </p:nvGraphicFramePr>
        <p:xfrm>
          <a:off x="498763" y="1578187"/>
          <a:ext cx="11288683" cy="4841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17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C41E-DCAD-2D7C-8000-D5AB445D283E}"/>
              </a:ext>
            </a:extLst>
          </p:cNvPr>
          <p:cNvSpPr>
            <a:spLocks noGrp="1"/>
          </p:cNvSpPr>
          <p:nvPr>
            <p:ph type="title"/>
          </p:nvPr>
        </p:nvSpPr>
        <p:spPr>
          <a:xfrm>
            <a:off x="498762" y="477202"/>
            <a:ext cx="11288683" cy="919665"/>
          </a:xfrm>
        </p:spPr>
        <p:txBody>
          <a:bodyPr anchor="ctr">
            <a:normAutofit/>
          </a:bodyPr>
          <a:lstStyle/>
          <a:p>
            <a:r>
              <a:rPr lang="en-GB" dirty="0"/>
              <a:t>Core Takeaways</a:t>
            </a:r>
          </a:p>
        </p:txBody>
      </p:sp>
      <p:graphicFrame>
        <p:nvGraphicFramePr>
          <p:cNvPr id="5" name="Content Placeholder 2">
            <a:extLst>
              <a:ext uri="{FF2B5EF4-FFF2-40B4-BE49-F238E27FC236}">
                <a16:creationId xmlns:a16="http://schemas.microsoft.com/office/drawing/2014/main" id="{A58E27A1-F9F0-D3F4-756A-94D70B2F0727}"/>
              </a:ext>
            </a:extLst>
          </p:cNvPr>
          <p:cNvGraphicFramePr>
            <a:graphicFrameLocks noGrp="1"/>
          </p:cNvGraphicFramePr>
          <p:nvPr>
            <p:ph idx="1"/>
            <p:extLst>
              <p:ext uri="{D42A27DB-BD31-4B8C-83A1-F6EECF244321}">
                <p14:modId xmlns:p14="http://schemas.microsoft.com/office/powerpoint/2010/main" val="644700277"/>
              </p:ext>
            </p:extLst>
          </p:nvPr>
        </p:nvGraphicFramePr>
        <p:xfrm>
          <a:off x="498763" y="1578187"/>
          <a:ext cx="11288683" cy="4841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79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DD5C-4ECB-DE38-969B-F8E5B101A131}"/>
              </a:ext>
            </a:extLst>
          </p:cNvPr>
          <p:cNvSpPr>
            <a:spLocks noGrp="1"/>
          </p:cNvSpPr>
          <p:nvPr>
            <p:ph type="title"/>
          </p:nvPr>
        </p:nvSpPr>
        <p:spPr>
          <a:xfrm>
            <a:off x="498762" y="477202"/>
            <a:ext cx="11288683" cy="919665"/>
          </a:xfrm>
        </p:spPr>
        <p:txBody>
          <a:bodyPr anchor="ctr">
            <a:normAutofit/>
          </a:bodyPr>
          <a:lstStyle/>
          <a:p>
            <a:r>
              <a:rPr lang="en-GB" dirty="0"/>
              <a:t>‘So What’s’</a:t>
            </a:r>
          </a:p>
        </p:txBody>
      </p:sp>
      <p:graphicFrame>
        <p:nvGraphicFramePr>
          <p:cNvPr id="5" name="Content Placeholder 2">
            <a:extLst>
              <a:ext uri="{FF2B5EF4-FFF2-40B4-BE49-F238E27FC236}">
                <a16:creationId xmlns:a16="http://schemas.microsoft.com/office/drawing/2014/main" id="{B2CDA900-B533-1427-4F06-059D852E2456}"/>
              </a:ext>
            </a:extLst>
          </p:cNvPr>
          <p:cNvGraphicFramePr>
            <a:graphicFrameLocks noGrp="1"/>
          </p:cNvGraphicFramePr>
          <p:nvPr>
            <p:ph idx="1"/>
            <p:extLst>
              <p:ext uri="{D42A27DB-BD31-4B8C-83A1-F6EECF244321}">
                <p14:modId xmlns:p14="http://schemas.microsoft.com/office/powerpoint/2010/main" val="2477549263"/>
              </p:ext>
            </p:extLst>
          </p:nvPr>
        </p:nvGraphicFramePr>
        <p:xfrm>
          <a:off x="498764" y="1578187"/>
          <a:ext cx="11288682" cy="442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76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7E4A-5ED1-587E-2C4F-3F21F6B60C51}"/>
              </a:ext>
            </a:extLst>
          </p:cNvPr>
          <p:cNvSpPr>
            <a:spLocks noGrp="1"/>
          </p:cNvSpPr>
          <p:nvPr>
            <p:ph type="title"/>
          </p:nvPr>
        </p:nvSpPr>
        <p:spPr>
          <a:xfrm>
            <a:off x="498762" y="477202"/>
            <a:ext cx="11288683" cy="919665"/>
          </a:xfrm>
        </p:spPr>
        <p:txBody>
          <a:bodyPr anchor="ctr">
            <a:normAutofit/>
          </a:bodyPr>
          <a:lstStyle/>
          <a:p>
            <a:r>
              <a:rPr lang="en-GB" dirty="0"/>
              <a:t>Potential avenues for future research </a:t>
            </a:r>
          </a:p>
        </p:txBody>
      </p:sp>
      <p:graphicFrame>
        <p:nvGraphicFramePr>
          <p:cNvPr id="6" name="Content Placeholder 2">
            <a:extLst>
              <a:ext uri="{FF2B5EF4-FFF2-40B4-BE49-F238E27FC236}">
                <a16:creationId xmlns:a16="http://schemas.microsoft.com/office/drawing/2014/main" id="{2B9677D5-18AB-A86D-E5E4-D7CB5E13D802}"/>
              </a:ext>
            </a:extLst>
          </p:cNvPr>
          <p:cNvGraphicFramePr>
            <a:graphicFrameLocks noGrp="1"/>
          </p:cNvGraphicFramePr>
          <p:nvPr>
            <p:ph idx="1"/>
            <p:extLst>
              <p:ext uri="{D42A27DB-BD31-4B8C-83A1-F6EECF244321}">
                <p14:modId xmlns:p14="http://schemas.microsoft.com/office/powerpoint/2010/main" val="4031854515"/>
              </p:ext>
            </p:extLst>
          </p:nvPr>
        </p:nvGraphicFramePr>
        <p:xfrm>
          <a:off x="498763" y="1578187"/>
          <a:ext cx="11288683" cy="4841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42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7E1F-EAF9-0D94-F8F6-4C56024142DF}"/>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8157E57-B4CD-925A-EE8B-FC24B1303848}"/>
              </a:ext>
            </a:extLst>
          </p:cNvPr>
          <p:cNvSpPr>
            <a:spLocks noGrp="1"/>
          </p:cNvSpPr>
          <p:nvPr>
            <p:ph idx="1"/>
          </p:nvPr>
        </p:nvSpPr>
        <p:spPr/>
        <p:txBody>
          <a:bodyPr/>
          <a:lstStyle/>
          <a:p>
            <a:pPr algn="l">
              <a:lnSpc>
                <a:spcPct val="120000"/>
              </a:lnSpc>
              <a:spcBef>
                <a:spcPts val="1200"/>
              </a:spcBef>
              <a:spcAft>
                <a:spcPts val="1200"/>
              </a:spcAft>
            </a:pPr>
            <a:r>
              <a:rPr lang="en-GB" sz="1800" spc="-10" dirty="0">
                <a:solidFill>
                  <a:srgbClr val="000000"/>
                </a:solidFill>
                <a:effectLst/>
                <a:latin typeface="Arial" panose="020B0604020202020204" pitchFamily="34" charset="0"/>
                <a:ea typeface="Arial" panose="020B0604020202020204" pitchFamily="34" charset="0"/>
              </a:rPr>
              <a:t>Andres, P and Mealy, P (2023) </a:t>
            </a:r>
            <a:r>
              <a:rPr lang="en-GB" sz="1800" i="1" spc="-10" dirty="0">
                <a:solidFill>
                  <a:srgbClr val="000000"/>
                </a:solidFill>
                <a:effectLst/>
                <a:latin typeface="Arial" panose="020B0604020202020204" pitchFamily="34" charset="0"/>
                <a:ea typeface="Arial" panose="020B0604020202020204" pitchFamily="34" charset="0"/>
              </a:rPr>
              <a:t>Green Transition Navigator</a:t>
            </a:r>
            <a:r>
              <a:rPr lang="en-GB" sz="1800" spc="-10" dirty="0">
                <a:solidFill>
                  <a:srgbClr val="000000"/>
                </a:solidFill>
                <a:effectLst/>
                <a:latin typeface="Arial" panose="020B0604020202020204" pitchFamily="34" charset="0"/>
                <a:ea typeface="Arial" panose="020B0604020202020204" pitchFamily="34" charset="0"/>
              </a:rPr>
              <a:t>. Retrieved from </a:t>
            </a:r>
            <a:r>
              <a:rPr lang="en-GB" sz="1800" u="sng" spc="-10" dirty="0">
                <a:solidFill>
                  <a:srgbClr val="000000"/>
                </a:solidFill>
                <a:effectLst/>
                <a:latin typeface="Arial" panose="020B0604020202020204" pitchFamily="34" charset="0"/>
                <a:ea typeface="Arial" panose="020B0604020202020204" pitchFamily="34" charset="0"/>
                <a:hlinkClick r:id="rId2"/>
              </a:rPr>
              <a:t>www.green-transition-navigator.org</a:t>
            </a:r>
            <a:endParaRPr lang="en-GB" sz="1800" spc="-10" dirty="0">
              <a:solidFill>
                <a:srgbClr val="000000"/>
              </a:solidFill>
              <a:effectLst/>
              <a:latin typeface="Arial" panose="020B0604020202020204" pitchFamily="34" charset="0"/>
              <a:ea typeface="Arial" panose="020B0604020202020204" pitchFamily="34" charset="0"/>
            </a:endParaRPr>
          </a:p>
          <a:p>
            <a:pPr algn="l">
              <a:lnSpc>
                <a:spcPct val="120000"/>
              </a:lnSpc>
              <a:spcBef>
                <a:spcPts val="1200"/>
              </a:spcBef>
              <a:spcAft>
                <a:spcPts val="1200"/>
              </a:spcAft>
            </a:pPr>
            <a:r>
              <a:rPr lang="en-GB" sz="1800" spc="-10" dirty="0">
                <a:solidFill>
                  <a:srgbClr val="000000"/>
                </a:solidFill>
                <a:effectLst/>
                <a:latin typeface="Arial" panose="020B0604020202020204" pitchFamily="34" charset="0"/>
                <a:ea typeface="Arial" panose="020B0604020202020204" pitchFamily="34" charset="0"/>
              </a:rPr>
              <a:t>Curran, B., Martin, R., Muller, S., Nguyen-Tien, V., Oliveira-Cunha, J., Serin, E., Shah, A., Valero, A., &amp; Verhoeven, D. (2022). Growing clean: Identifying and investing in sustainable growth opportunities across the UK, </a:t>
            </a:r>
            <a:r>
              <a:rPr lang="en-GB" sz="1800" i="1" spc="-10" dirty="0">
                <a:solidFill>
                  <a:srgbClr val="000000"/>
                </a:solidFill>
                <a:effectLst/>
                <a:latin typeface="Arial" panose="020B0604020202020204" pitchFamily="34" charset="0"/>
                <a:ea typeface="Arial" panose="020B0604020202020204" pitchFamily="34" charset="0"/>
              </a:rPr>
              <a:t>The Resolution Foundation</a:t>
            </a:r>
            <a:r>
              <a:rPr lang="en-GB" sz="1800" spc="-10" dirty="0">
                <a:solidFill>
                  <a:srgbClr val="000000"/>
                </a:solidFill>
                <a:effectLst/>
                <a:latin typeface="Arial" panose="020B0604020202020204" pitchFamily="34" charset="0"/>
                <a:ea typeface="Arial" panose="020B0604020202020204" pitchFamily="34" charset="0"/>
              </a:rPr>
              <a:t>, https://economy2030.resolutionfoundation.org/wp-content/uploads/2022/05/Growing_clean_report.pdf </a:t>
            </a:r>
          </a:p>
          <a:p>
            <a:pPr marL="0" indent="0">
              <a:buNone/>
            </a:pPr>
            <a:endParaRPr lang="en-GB" dirty="0"/>
          </a:p>
        </p:txBody>
      </p:sp>
    </p:spTree>
    <p:extLst>
      <p:ext uri="{BB962C8B-B14F-4D97-AF65-F5344CB8AC3E}">
        <p14:creationId xmlns:p14="http://schemas.microsoft.com/office/powerpoint/2010/main" val="224782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02E190E-ED47-0B4C-A946-5D9356E76C16}"/>
              </a:ext>
            </a:extLst>
          </p:cNvPr>
          <p:cNvSpPr txBox="1">
            <a:spLocks/>
          </p:cNvSpPr>
          <p:nvPr/>
        </p:nvSpPr>
        <p:spPr>
          <a:xfrm>
            <a:off x="505962" y="1060402"/>
            <a:ext cx="11288683" cy="919665"/>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US" sz="4800">
                <a:solidFill>
                  <a:schemeClr val="bg2"/>
                </a:solidFill>
              </a:rPr>
              <a:t>Thank you</a:t>
            </a:r>
          </a:p>
        </p:txBody>
      </p:sp>
      <p:sp>
        <p:nvSpPr>
          <p:cNvPr id="3" name="Rectangle 2">
            <a:extLst>
              <a:ext uri="{FF2B5EF4-FFF2-40B4-BE49-F238E27FC236}">
                <a16:creationId xmlns:a16="http://schemas.microsoft.com/office/drawing/2014/main" id="{594913D0-41C5-4C4A-AFD5-4AC707E04F43}"/>
              </a:ext>
            </a:extLst>
          </p:cNvPr>
          <p:cNvSpPr/>
          <p:nvPr/>
        </p:nvSpPr>
        <p:spPr>
          <a:xfrm>
            <a:off x="0" y="4428877"/>
            <a:ext cx="12192000" cy="2429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6">
            <a:extLst>
              <a:ext uri="{FF2B5EF4-FFF2-40B4-BE49-F238E27FC236}">
                <a16:creationId xmlns:a16="http://schemas.microsoft.com/office/drawing/2014/main" id="{4643E772-1593-7749-A830-D0175F7E6E66}"/>
              </a:ext>
            </a:extLst>
          </p:cNvPr>
          <p:cNvSpPr txBox="1">
            <a:spLocks/>
          </p:cNvSpPr>
          <p:nvPr/>
        </p:nvSpPr>
        <p:spPr>
          <a:xfrm>
            <a:off x="505962" y="4723773"/>
            <a:ext cx="11288683" cy="919665"/>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US" sz="2400">
                <a:solidFill>
                  <a:schemeClr val="tx2"/>
                </a:solidFill>
              </a:rPr>
              <a:t>Lauren.Tuckerman@glasgow.ac.uk</a:t>
            </a:r>
          </a:p>
        </p:txBody>
      </p:sp>
      <p:pic>
        <p:nvPicPr>
          <p:cNvPr id="5" name="Picture 4">
            <a:extLst>
              <a:ext uri="{FF2B5EF4-FFF2-40B4-BE49-F238E27FC236}">
                <a16:creationId xmlns:a16="http://schemas.microsoft.com/office/drawing/2014/main" id="{970EBD77-9AB2-0C43-BEB5-81D480435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196" y="5703242"/>
            <a:ext cx="2345129" cy="602096"/>
          </a:xfrm>
          <a:prstGeom prst="rect">
            <a:avLst/>
          </a:prstGeom>
        </p:spPr>
      </p:pic>
      <p:pic>
        <p:nvPicPr>
          <p:cNvPr id="6" name="Picture 5">
            <a:extLst>
              <a:ext uri="{FF2B5EF4-FFF2-40B4-BE49-F238E27FC236}">
                <a16:creationId xmlns:a16="http://schemas.microsoft.com/office/drawing/2014/main" id="{8CE57134-C626-B74C-B291-0BD4F09B5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2653" y="5665248"/>
            <a:ext cx="2925546" cy="640089"/>
          </a:xfrm>
          <a:prstGeom prst="rect">
            <a:avLst/>
          </a:prstGeom>
        </p:spPr>
      </p:pic>
    </p:spTree>
    <p:extLst>
      <p:ext uri="{BB962C8B-B14F-4D97-AF65-F5344CB8AC3E}">
        <p14:creationId xmlns:p14="http://schemas.microsoft.com/office/powerpoint/2010/main" val="202648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4227-4732-A4B6-3907-FCF4DDC0AC75}"/>
              </a:ext>
            </a:extLst>
          </p:cNvPr>
          <p:cNvSpPr>
            <a:spLocks noGrp="1"/>
          </p:cNvSpPr>
          <p:nvPr>
            <p:ph type="title"/>
          </p:nvPr>
        </p:nvSpPr>
        <p:spPr/>
        <p:txBody>
          <a:bodyPr/>
          <a:lstStyle/>
          <a:p>
            <a:r>
              <a:rPr lang="en-GB" dirty="0">
                <a:cs typeface="Arial"/>
              </a:rPr>
              <a:t>Overarching Question and Approach</a:t>
            </a:r>
            <a:endParaRPr lang="en-GB" dirty="0"/>
          </a:p>
        </p:txBody>
      </p:sp>
      <p:sp>
        <p:nvSpPr>
          <p:cNvPr id="4" name="Rectangle 3">
            <a:extLst>
              <a:ext uri="{FF2B5EF4-FFF2-40B4-BE49-F238E27FC236}">
                <a16:creationId xmlns:a16="http://schemas.microsoft.com/office/drawing/2014/main" id="{30C0913A-8FCB-9503-4187-35041CDD8209}"/>
              </a:ext>
            </a:extLst>
          </p:cNvPr>
          <p:cNvSpPr/>
          <p:nvPr/>
        </p:nvSpPr>
        <p:spPr>
          <a:xfrm>
            <a:off x="202142" y="2037261"/>
            <a:ext cx="3322849" cy="3851667"/>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indent="-182563" algn="ctr"/>
            <a:r>
              <a:rPr lang="en-US" sz="2400" b="1" i="1" dirty="0">
                <a:ln w="0"/>
                <a:solidFill>
                  <a:schemeClr val="tx1"/>
                </a:solidFill>
              </a:rPr>
              <a:t>What is the UK good at in terms of net zero technologies which will return an economic benefit?</a:t>
            </a:r>
          </a:p>
        </p:txBody>
      </p:sp>
      <p:graphicFrame>
        <p:nvGraphicFramePr>
          <p:cNvPr id="5" name="Diagram 4">
            <a:extLst>
              <a:ext uri="{FF2B5EF4-FFF2-40B4-BE49-F238E27FC236}">
                <a16:creationId xmlns:a16="http://schemas.microsoft.com/office/drawing/2014/main" id="{85ECC0CF-EE8C-05C4-8329-9626AAA9F674}"/>
              </a:ext>
            </a:extLst>
          </p:cNvPr>
          <p:cNvGraphicFramePr/>
          <p:nvPr/>
        </p:nvGraphicFramePr>
        <p:xfrm>
          <a:off x="3228371" y="125376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376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030A-7868-7108-4DC1-6EEE45BD120A}"/>
              </a:ext>
            </a:extLst>
          </p:cNvPr>
          <p:cNvSpPr>
            <a:spLocks noGrp="1"/>
          </p:cNvSpPr>
          <p:nvPr>
            <p:ph type="title"/>
          </p:nvPr>
        </p:nvSpPr>
        <p:spPr>
          <a:xfrm>
            <a:off x="498762" y="477202"/>
            <a:ext cx="11288683" cy="919665"/>
          </a:xfrm>
        </p:spPr>
        <p:txBody>
          <a:bodyPr anchor="ctr">
            <a:normAutofit/>
          </a:bodyPr>
          <a:lstStyle/>
          <a:p>
            <a:r>
              <a:rPr lang="en-GB" dirty="0"/>
              <a:t>Our Method</a:t>
            </a:r>
          </a:p>
        </p:txBody>
      </p:sp>
      <p:graphicFrame>
        <p:nvGraphicFramePr>
          <p:cNvPr id="7" name="Content Placeholder 2">
            <a:extLst>
              <a:ext uri="{FF2B5EF4-FFF2-40B4-BE49-F238E27FC236}">
                <a16:creationId xmlns:a16="http://schemas.microsoft.com/office/drawing/2014/main" id="{58EF0D4E-8257-8423-4F7C-BAC9882F6761}"/>
              </a:ext>
            </a:extLst>
          </p:cNvPr>
          <p:cNvGraphicFramePr>
            <a:graphicFrameLocks noGrp="1"/>
          </p:cNvGraphicFramePr>
          <p:nvPr>
            <p:ph idx="1"/>
            <p:extLst>
              <p:ext uri="{D42A27DB-BD31-4B8C-83A1-F6EECF244321}">
                <p14:modId xmlns:p14="http://schemas.microsoft.com/office/powerpoint/2010/main" val="1353189152"/>
              </p:ext>
            </p:extLst>
          </p:nvPr>
        </p:nvGraphicFramePr>
        <p:xfrm>
          <a:off x="498763" y="1578187"/>
          <a:ext cx="11288683" cy="4841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4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87EE-6343-BE2C-26FC-0423B0950B90}"/>
              </a:ext>
            </a:extLst>
          </p:cNvPr>
          <p:cNvSpPr>
            <a:spLocks noGrp="1"/>
          </p:cNvSpPr>
          <p:nvPr>
            <p:ph type="title"/>
          </p:nvPr>
        </p:nvSpPr>
        <p:spPr>
          <a:xfrm>
            <a:off x="498762" y="477202"/>
            <a:ext cx="11288683" cy="919665"/>
          </a:xfrm>
        </p:spPr>
        <p:txBody>
          <a:bodyPr anchor="ctr">
            <a:normAutofit/>
          </a:bodyPr>
          <a:lstStyle/>
          <a:p>
            <a:r>
              <a:rPr lang="en-GB" dirty="0"/>
              <a:t>Patent based insights</a:t>
            </a:r>
          </a:p>
        </p:txBody>
      </p:sp>
      <p:sp>
        <p:nvSpPr>
          <p:cNvPr id="3" name="Content Placeholder 2">
            <a:extLst>
              <a:ext uri="{FF2B5EF4-FFF2-40B4-BE49-F238E27FC236}">
                <a16:creationId xmlns:a16="http://schemas.microsoft.com/office/drawing/2014/main" id="{F2CA87F3-BAA3-8EB9-EB2F-4DCC6C239046}"/>
              </a:ext>
            </a:extLst>
          </p:cNvPr>
          <p:cNvSpPr>
            <a:spLocks noGrp="1"/>
          </p:cNvSpPr>
          <p:nvPr>
            <p:ph idx="1"/>
          </p:nvPr>
        </p:nvSpPr>
        <p:spPr>
          <a:xfrm>
            <a:off x="4018717" y="1578187"/>
            <a:ext cx="7768728" cy="4841846"/>
          </a:xfrm>
        </p:spPr>
        <p:txBody>
          <a:bodyPr>
            <a:normAutofit/>
          </a:bodyPr>
          <a:lstStyle/>
          <a:p>
            <a:r>
              <a:rPr lang="en-GB" sz="2000"/>
              <a:t>UK has relative technological advantage in the following Net Zero Technologies:</a:t>
            </a:r>
          </a:p>
          <a:p>
            <a:pPr lvl="1"/>
            <a:r>
              <a:rPr lang="en-GB" sz="2000" b="1"/>
              <a:t>tidal stream</a:t>
            </a:r>
          </a:p>
          <a:p>
            <a:pPr lvl="1"/>
            <a:r>
              <a:rPr lang="en-GB" sz="2000" b="1"/>
              <a:t>offshore wind</a:t>
            </a:r>
          </a:p>
          <a:p>
            <a:pPr lvl="1"/>
            <a:r>
              <a:rPr lang="en-GB" sz="2000" b="1"/>
              <a:t>carbon capture, utilisation and storage (CCUS)</a:t>
            </a:r>
          </a:p>
          <a:p>
            <a:pPr lvl="1"/>
            <a:r>
              <a:rPr lang="en-GB" sz="2000" b="1"/>
              <a:t>nuclear technologies</a:t>
            </a:r>
          </a:p>
          <a:p>
            <a:r>
              <a:rPr lang="en-GB" sz="2000" b="1"/>
              <a:t>tidal stream and offshore wind energy </a:t>
            </a:r>
            <a:r>
              <a:rPr lang="en-GB" sz="2000"/>
              <a:t>are likely to generate high levels of economic benefit from government investment </a:t>
            </a:r>
          </a:p>
          <a:p>
            <a:r>
              <a:rPr lang="en-GB" sz="2000" b="1"/>
              <a:t>CCUS, smart systems and building fabrics </a:t>
            </a:r>
            <a:r>
              <a:rPr lang="en-GB" sz="2000"/>
              <a:t>are also providing high levels of return</a:t>
            </a:r>
          </a:p>
          <a:p>
            <a:r>
              <a:rPr lang="en-GB" sz="2000"/>
              <a:t>AI demonstrates a high level of patenting, but currently low levels of return based on patent data from 2005-2014 (Curran et al., 2022). </a:t>
            </a:r>
          </a:p>
          <a:p>
            <a:endParaRPr lang="en-GB" sz="2000"/>
          </a:p>
        </p:txBody>
      </p:sp>
      <p:pic>
        <p:nvPicPr>
          <p:cNvPr id="5" name="Graphic 4" descr="Clipboard Partially Ticked with solid fill">
            <a:extLst>
              <a:ext uri="{FF2B5EF4-FFF2-40B4-BE49-F238E27FC236}">
                <a16:creationId xmlns:a16="http://schemas.microsoft.com/office/drawing/2014/main" id="{3237156F-4CCC-D609-2EE6-CE90972E74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763" y="2334383"/>
            <a:ext cx="3329454" cy="3329454"/>
          </a:xfrm>
          <a:prstGeom prst="rect">
            <a:avLst/>
          </a:prstGeom>
        </p:spPr>
      </p:pic>
    </p:spTree>
    <p:extLst>
      <p:ext uri="{BB962C8B-B14F-4D97-AF65-F5344CB8AC3E}">
        <p14:creationId xmlns:p14="http://schemas.microsoft.com/office/powerpoint/2010/main" val="186447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graph with colorful dots&#10;&#10;Description automatically generated">
            <a:extLst>
              <a:ext uri="{FF2B5EF4-FFF2-40B4-BE49-F238E27FC236}">
                <a16:creationId xmlns:a16="http://schemas.microsoft.com/office/drawing/2014/main" id="{094DA552-B74D-B9AE-D52E-7187678DC2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790" y="528057"/>
            <a:ext cx="10404874" cy="5852741"/>
          </a:xfrm>
          <a:prstGeom prst="rect">
            <a:avLst/>
          </a:prstGeom>
        </p:spPr>
      </p:pic>
      <p:sp>
        <p:nvSpPr>
          <p:cNvPr id="2" name="Title 1">
            <a:extLst>
              <a:ext uri="{FF2B5EF4-FFF2-40B4-BE49-F238E27FC236}">
                <a16:creationId xmlns:a16="http://schemas.microsoft.com/office/drawing/2014/main" id="{57209A6D-DE2E-A796-FBD1-6F5CDF40B7D1}"/>
              </a:ext>
            </a:extLst>
          </p:cNvPr>
          <p:cNvSpPr>
            <a:spLocks noGrp="1"/>
          </p:cNvSpPr>
          <p:nvPr>
            <p:ph type="title"/>
          </p:nvPr>
        </p:nvSpPr>
        <p:spPr>
          <a:xfrm>
            <a:off x="8311896" y="477202"/>
            <a:ext cx="3475549" cy="919665"/>
          </a:xfrm>
        </p:spPr>
        <p:txBody>
          <a:bodyPr>
            <a:normAutofit fontScale="90000"/>
          </a:bodyPr>
          <a:lstStyle/>
          <a:p>
            <a:r>
              <a:rPr lang="en-GB" dirty="0"/>
              <a:t>Export based strengths</a:t>
            </a:r>
          </a:p>
        </p:txBody>
      </p:sp>
      <p:sp>
        <p:nvSpPr>
          <p:cNvPr id="5" name="TextBox 4">
            <a:extLst>
              <a:ext uri="{FF2B5EF4-FFF2-40B4-BE49-F238E27FC236}">
                <a16:creationId xmlns:a16="http://schemas.microsoft.com/office/drawing/2014/main" id="{4436D5C2-2932-9E5D-B742-5749C95230B9}"/>
              </a:ext>
            </a:extLst>
          </p:cNvPr>
          <p:cNvSpPr txBox="1"/>
          <p:nvPr/>
        </p:nvSpPr>
        <p:spPr>
          <a:xfrm>
            <a:off x="429768" y="6368965"/>
            <a:ext cx="3145536" cy="306155"/>
          </a:xfrm>
          <a:prstGeom prst="rect">
            <a:avLst/>
          </a:prstGeom>
          <a:noFill/>
        </p:spPr>
        <p:txBody>
          <a:bodyPr wrap="square">
            <a:spAutoFit/>
          </a:bodyPr>
          <a:lstStyle/>
          <a:p>
            <a:r>
              <a:rPr lang="en-GB" sz="1400" spc="-10" dirty="0">
                <a:solidFill>
                  <a:srgbClr val="000000"/>
                </a:solidFill>
                <a:effectLst/>
                <a:latin typeface="Arial" panose="020B0604020202020204" pitchFamily="34" charset="0"/>
                <a:ea typeface="Arial" panose="020B0604020202020204" pitchFamily="34" charset="0"/>
              </a:rPr>
              <a:t>(Data source: Andres &amp; Mealy, 2023)</a:t>
            </a:r>
            <a:endParaRPr lang="en-GB" dirty="0"/>
          </a:p>
        </p:txBody>
      </p:sp>
      <p:sp>
        <p:nvSpPr>
          <p:cNvPr id="6" name="Oval 5">
            <a:extLst>
              <a:ext uri="{FF2B5EF4-FFF2-40B4-BE49-F238E27FC236}">
                <a16:creationId xmlns:a16="http://schemas.microsoft.com/office/drawing/2014/main" id="{3BB418F2-24B4-300C-4272-FB59739F0FC1}"/>
              </a:ext>
            </a:extLst>
          </p:cNvPr>
          <p:cNvSpPr/>
          <p:nvPr/>
        </p:nvSpPr>
        <p:spPr>
          <a:xfrm>
            <a:off x="3776472" y="986244"/>
            <a:ext cx="468000" cy="468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DEFA7D67-1C78-8B51-732A-3DA427C2CFC3}"/>
              </a:ext>
            </a:extLst>
          </p:cNvPr>
          <p:cNvSpPr/>
          <p:nvPr/>
        </p:nvSpPr>
        <p:spPr>
          <a:xfrm>
            <a:off x="2255520" y="846036"/>
            <a:ext cx="468000" cy="468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D638A02-925E-7760-245A-CC76D1BB8CA0}"/>
              </a:ext>
            </a:extLst>
          </p:cNvPr>
          <p:cNvSpPr/>
          <p:nvPr/>
        </p:nvSpPr>
        <p:spPr>
          <a:xfrm>
            <a:off x="5566296" y="1212784"/>
            <a:ext cx="468000" cy="468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0BAE245-D678-4B09-9A15-BCB2B8348AD4}"/>
              </a:ext>
            </a:extLst>
          </p:cNvPr>
          <p:cNvSpPr/>
          <p:nvPr/>
        </p:nvSpPr>
        <p:spPr>
          <a:xfrm>
            <a:off x="10229088" y="2638260"/>
            <a:ext cx="468000" cy="468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6D863A2-D74F-E50E-CE7C-27DB1C41137C}"/>
              </a:ext>
            </a:extLst>
          </p:cNvPr>
          <p:cNvSpPr/>
          <p:nvPr/>
        </p:nvSpPr>
        <p:spPr>
          <a:xfrm>
            <a:off x="1456296" y="1907080"/>
            <a:ext cx="360000" cy="360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E08DEB7-3642-42A3-C1B5-314AA1C944BF}"/>
              </a:ext>
            </a:extLst>
          </p:cNvPr>
          <p:cNvSpPr/>
          <p:nvPr/>
        </p:nvSpPr>
        <p:spPr>
          <a:xfrm>
            <a:off x="10731635" y="3049391"/>
            <a:ext cx="1152144" cy="1612044"/>
          </a:xfrm>
          <a:prstGeom prst="rect">
            <a:avLst/>
          </a:prstGeom>
          <a:solidFill>
            <a:srgbClr val="FDDC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60000"/>
                    <a:lumOff val="40000"/>
                  </a:schemeClr>
                </a:solidFill>
              </a:rPr>
              <a:t>Natural Risk Management – UK has high comparative advantage</a:t>
            </a:r>
          </a:p>
        </p:txBody>
      </p:sp>
      <p:sp>
        <p:nvSpPr>
          <p:cNvPr id="12" name="Rectangle 11">
            <a:extLst>
              <a:ext uri="{FF2B5EF4-FFF2-40B4-BE49-F238E27FC236}">
                <a16:creationId xmlns:a16="http://schemas.microsoft.com/office/drawing/2014/main" id="{35EE810F-BB27-1787-EB5B-C3FA946C83E3}"/>
              </a:ext>
            </a:extLst>
          </p:cNvPr>
          <p:cNvSpPr/>
          <p:nvPr/>
        </p:nvSpPr>
        <p:spPr>
          <a:xfrm>
            <a:off x="6128339" y="1494216"/>
            <a:ext cx="1152144" cy="1612044"/>
          </a:xfrm>
          <a:prstGeom prst="rect">
            <a:avLst/>
          </a:prstGeom>
          <a:solidFill>
            <a:srgbClr val="FFFF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60000"/>
                    <a:lumOff val="40000"/>
                  </a:schemeClr>
                </a:solidFill>
              </a:rPr>
              <a:t>Clean Up or Remediation of Soil and Water – high product complexity &amp; high complexity</a:t>
            </a:r>
          </a:p>
        </p:txBody>
      </p:sp>
      <p:sp>
        <p:nvSpPr>
          <p:cNvPr id="13" name="Rectangle 12">
            <a:extLst>
              <a:ext uri="{FF2B5EF4-FFF2-40B4-BE49-F238E27FC236}">
                <a16:creationId xmlns:a16="http://schemas.microsoft.com/office/drawing/2014/main" id="{6C44A25B-7D7E-82A6-1560-CB1B94583B60}"/>
              </a:ext>
            </a:extLst>
          </p:cNvPr>
          <p:cNvSpPr/>
          <p:nvPr/>
        </p:nvSpPr>
        <p:spPr>
          <a:xfrm>
            <a:off x="4230443" y="1437347"/>
            <a:ext cx="1152144" cy="1612044"/>
          </a:xfrm>
          <a:prstGeom prst="rect">
            <a:avLst/>
          </a:prstGeom>
          <a:solidFill>
            <a:srgbClr val="FCA69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60000"/>
                    <a:lumOff val="40000"/>
                  </a:schemeClr>
                </a:solidFill>
              </a:rPr>
              <a:t>Environment Monitoring, Analysis and Assessment Equipment – high product complexity </a:t>
            </a:r>
          </a:p>
        </p:txBody>
      </p:sp>
      <p:sp>
        <p:nvSpPr>
          <p:cNvPr id="14" name="Rectangle 13">
            <a:extLst>
              <a:ext uri="{FF2B5EF4-FFF2-40B4-BE49-F238E27FC236}">
                <a16:creationId xmlns:a16="http://schemas.microsoft.com/office/drawing/2014/main" id="{A9C54493-6C01-E649-D9D6-6DDBC5EEACD0}"/>
              </a:ext>
            </a:extLst>
          </p:cNvPr>
          <p:cNvSpPr/>
          <p:nvPr/>
        </p:nvSpPr>
        <p:spPr>
          <a:xfrm>
            <a:off x="2767403" y="1907080"/>
            <a:ext cx="1152144" cy="1612044"/>
          </a:xfrm>
          <a:prstGeom prst="rect">
            <a:avLst/>
          </a:prstGeom>
          <a:solidFill>
            <a:srgbClr val="FECB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60000"/>
                    <a:lumOff val="40000"/>
                  </a:schemeClr>
                </a:solidFill>
              </a:rPr>
              <a:t>Gas Flaring Emission Reduction – high product complexity</a:t>
            </a:r>
          </a:p>
        </p:txBody>
      </p:sp>
      <p:sp>
        <p:nvSpPr>
          <p:cNvPr id="15" name="Rectangle 14">
            <a:extLst>
              <a:ext uri="{FF2B5EF4-FFF2-40B4-BE49-F238E27FC236}">
                <a16:creationId xmlns:a16="http://schemas.microsoft.com/office/drawing/2014/main" id="{B27AC6B6-7D62-CAC2-6ED9-88FE3ED37D6D}"/>
              </a:ext>
            </a:extLst>
          </p:cNvPr>
          <p:cNvSpPr/>
          <p:nvPr/>
        </p:nvSpPr>
        <p:spPr>
          <a:xfrm>
            <a:off x="1304363" y="2420460"/>
            <a:ext cx="1152144" cy="1612044"/>
          </a:xfrm>
          <a:prstGeom prst="rect">
            <a:avLst/>
          </a:prstGeom>
          <a:solidFill>
            <a:srgbClr val="D0A6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30259E"/>
                </a:solidFill>
              </a:rPr>
              <a:t>Renewable Energy</a:t>
            </a:r>
          </a:p>
        </p:txBody>
      </p:sp>
      <p:sp>
        <p:nvSpPr>
          <p:cNvPr id="17" name="Free-form: Shape 16">
            <a:extLst>
              <a:ext uri="{FF2B5EF4-FFF2-40B4-BE49-F238E27FC236}">
                <a16:creationId xmlns:a16="http://schemas.microsoft.com/office/drawing/2014/main" id="{DCFB0CCE-EC3B-7644-F1A5-2A44C5AEC4F8}"/>
              </a:ext>
            </a:extLst>
          </p:cNvPr>
          <p:cNvSpPr/>
          <p:nvPr/>
        </p:nvSpPr>
        <p:spPr>
          <a:xfrm>
            <a:off x="2734056" y="1069848"/>
            <a:ext cx="466344" cy="852588"/>
          </a:xfrm>
          <a:custGeom>
            <a:avLst/>
            <a:gdLst>
              <a:gd name="connsiteX0" fmla="*/ 0 w 466344"/>
              <a:gd name="connsiteY0" fmla="*/ 0 h 852588"/>
              <a:gd name="connsiteX1" fmla="*/ 393192 w 466344"/>
              <a:gd name="connsiteY1" fmla="*/ 347472 h 852588"/>
              <a:gd name="connsiteX2" fmla="*/ 411480 w 466344"/>
              <a:gd name="connsiteY2" fmla="*/ 795528 h 852588"/>
              <a:gd name="connsiteX3" fmla="*/ 466344 w 466344"/>
              <a:gd name="connsiteY3" fmla="*/ 832104 h 852588"/>
            </a:gdLst>
            <a:ahLst/>
            <a:cxnLst>
              <a:cxn ang="0">
                <a:pos x="connsiteX0" y="connsiteY0"/>
              </a:cxn>
              <a:cxn ang="0">
                <a:pos x="connsiteX1" y="connsiteY1"/>
              </a:cxn>
              <a:cxn ang="0">
                <a:pos x="connsiteX2" y="connsiteY2"/>
              </a:cxn>
              <a:cxn ang="0">
                <a:pos x="connsiteX3" y="connsiteY3"/>
              </a:cxn>
            </a:cxnLst>
            <a:rect l="l" t="t" r="r" b="b"/>
            <a:pathLst>
              <a:path w="466344" h="852588">
                <a:moveTo>
                  <a:pt x="0" y="0"/>
                </a:moveTo>
                <a:cubicBezTo>
                  <a:pt x="162306" y="107442"/>
                  <a:pt x="324612" y="214884"/>
                  <a:pt x="393192" y="347472"/>
                </a:cubicBezTo>
                <a:cubicBezTo>
                  <a:pt x="461772" y="480060"/>
                  <a:pt x="399288" y="714756"/>
                  <a:pt x="411480" y="795528"/>
                </a:cubicBezTo>
                <a:cubicBezTo>
                  <a:pt x="423672" y="876300"/>
                  <a:pt x="445008" y="854202"/>
                  <a:pt x="466344" y="832104"/>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81296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C068-26A1-0FEA-0B02-F2C3DC1DAFCB}"/>
              </a:ext>
            </a:extLst>
          </p:cNvPr>
          <p:cNvSpPr>
            <a:spLocks noGrp="1"/>
          </p:cNvSpPr>
          <p:nvPr>
            <p:ph type="title"/>
          </p:nvPr>
        </p:nvSpPr>
        <p:spPr>
          <a:xfrm>
            <a:off x="498762" y="477202"/>
            <a:ext cx="11288683" cy="919665"/>
          </a:xfrm>
        </p:spPr>
        <p:txBody>
          <a:bodyPr anchor="ctr">
            <a:normAutofit fontScale="90000"/>
          </a:bodyPr>
          <a:lstStyle/>
          <a:p>
            <a:r>
              <a:rPr lang="en-GB" dirty="0"/>
              <a:t>High Growth Firms </a:t>
            </a:r>
            <a:br>
              <a:rPr lang="en-GB" dirty="0"/>
            </a:br>
            <a:r>
              <a:rPr lang="en-GB" dirty="0"/>
              <a:t>(Real Time Data)</a:t>
            </a:r>
          </a:p>
        </p:txBody>
      </p:sp>
      <p:pic>
        <p:nvPicPr>
          <p:cNvPr id="4" name="Picture 3" descr="A graph with dots and lines&#10;&#10;Description automatically generated">
            <a:extLst>
              <a:ext uri="{FF2B5EF4-FFF2-40B4-BE49-F238E27FC236}">
                <a16:creationId xmlns:a16="http://schemas.microsoft.com/office/drawing/2014/main" id="{B204BE41-0D6F-B817-0EDA-FA541F612E4A}"/>
              </a:ext>
            </a:extLst>
          </p:cNvPr>
          <p:cNvPicPr>
            <a:picLocks noChangeAspect="1"/>
          </p:cNvPicPr>
          <p:nvPr/>
        </p:nvPicPr>
        <p:blipFill rotWithShape="1">
          <a:blip r:embed="rId2">
            <a:extLst>
              <a:ext uri="{28A0092B-C50C-407E-A947-70E740481C1C}">
                <a14:useLocalDpi xmlns:a14="http://schemas.microsoft.com/office/drawing/2010/main" val="0"/>
              </a:ext>
            </a:extLst>
          </a:blip>
          <a:srcRect l="23357" r="22370"/>
          <a:stretch/>
        </p:blipFill>
        <p:spPr bwMode="auto">
          <a:xfrm>
            <a:off x="5781040" y="549763"/>
            <a:ext cx="5819714" cy="6031757"/>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184105F3-9568-8CF6-0FBC-1959F7D45A2C}"/>
              </a:ext>
            </a:extLst>
          </p:cNvPr>
          <p:cNvSpPr txBox="1"/>
          <p:nvPr/>
        </p:nvSpPr>
        <p:spPr>
          <a:xfrm>
            <a:off x="498763" y="1578187"/>
            <a:ext cx="5549091" cy="4841846"/>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200" kern="1200">
                <a:solidFill>
                  <a:srgbClr val="30259E"/>
                </a:solidFill>
              </a:rPr>
              <a:t>A ‘long tail’ distribution </a:t>
            </a:r>
          </a:p>
          <a:p>
            <a:pPr marL="228600" indent="-228600">
              <a:lnSpc>
                <a:spcPct val="90000"/>
              </a:lnSpc>
              <a:spcBef>
                <a:spcPts val="1000"/>
              </a:spcBef>
              <a:buFont typeface="Arial" panose="020B0604020202020204" pitchFamily="34" charset="0"/>
              <a:buChar char="•"/>
            </a:pPr>
            <a:r>
              <a:rPr lang="en-US" sz="2200" kern="1200">
                <a:solidFill>
                  <a:srgbClr val="30259E"/>
                </a:solidFill>
              </a:rPr>
              <a:t>Most of the high growth firms within a small number of Net Zero technology groups</a:t>
            </a:r>
          </a:p>
          <a:p>
            <a:pPr marL="228600" indent="-228600">
              <a:lnSpc>
                <a:spcPct val="90000"/>
              </a:lnSpc>
              <a:spcBef>
                <a:spcPts val="1000"/>
              </a:spcBef>
              <a:buFont typeface="Arial" panose="020B0604020202020204" pitchFamily="34" charset="0"/>
              <a:buChar char="•"/>
            </a:pPr>
            <a:r>
              <a:rPr lang="en-US" sz="2200" kern="1200">
                <a:solidFill>
                  <a:srgbClr val="30259E"/>
                </a:solidFill>
              </a:rPr>
              <a:t>Renewable Energy firms have the highest representation of high growth firms</a:t>
            </a:r>
          </a:p>
          <a:p>
            <a:pPr marL="228600" indent="-228600">
              <a:lnSpc>
                <a:spcPct val="90000"/>
              </a:lnSpc>
              <a:spcBef>
                <a:spcPts val="1000"/>
              </a:spcBef>
              <a:buFont typeface="Arial" panose="020B0604020202020204" pitchFamily="34" charset="0"/>
              <a:buChar char="•"/>
            </a:pPr>
            <a:r>
              <a:rPr lang="en-US" sz="2200" kern="1200">
                <a:solidFill>
                  <a:srgbClr val="30259E"/>
                </a:solidFill>
              </a:rPr>
              <a:t>Distance between the number of high growth firms to all firms is also large</a:t>
            </a:r>
          </a:p>
          <a:p>
            <a:pPr marL="228600" indent="-228600">
              <a:lnSpc>
                <a:spcPct val="90000"/>
              </a:lnSpc>
              <a:spcBef>
                <a:spcPts val="1000"/>
              </a:spcBef>
              <a:buFont typeface="Arial" panose="020B0604020202020204" pitchFamily="34" charset="0"/>
              <a:buChar char="•"/>
            </a:pPr>
            <a:r>
              <a:rPr lang="en-US" sz="2200" b="1" kern="1200">
                <a:solidFill>
                  <a:srgbClr val="30259E"/>
                </a:solidFill>
              </a:rPr>
              <a:t>There is a need to understand how to move more of the Renewable Energy firms towards high growth if the UK is seeking to maximise economic benefits from Net Zero technologies. </a:t>
            </a:r>
          </a:p>
        </p:txBody>
      </p:sp>
    </p:spTree>
    <p:extLst>
      <p:ext uri="{BB962C8B-B14F-4D97-AF65-F5344CB8AC3E}">
        <p14:creationId xmlns:p14="http://schemas.microsoft.com/office/powerpoint/2010/main" val="73622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844F-62FD-D65A-9E4E-E0F89592E191}"/>
              </a:ext>
            </a:extLst>
          </p:cNvPr>
          <p:cNvSpPr>
            <a:spLocks noGrp="1"/>
          </p:cNvSpPr>
          <p:nvPr>
            <p:ph type="title"/>
          </p:nvPr>
        </p:nvSpPr>
        <p:spPr>
          <a:xfrm>
            <a:off x="498762" y="477202"/>
            <a:ext cx="11288683" cy="919665"/>
          </a:xfrm>
        </p:spPr>
        <p:txBody>
          <a:bodyPr anchor="ctr">
            <a:normAutofit/>
          </a:bodyPr>
          <a:lstStyle/>
          <a:p>
            <a:r>
              <a:rPr lang="en-GB" dirty="0"/>
              <a:t>Industry Space Analysis (Real Time Data)</a:t>
            </a:r>
          </a:p>
        </p:txBody>
      </p:sp>
      <p:sp>
        <p:nvSpPr>
          <p:cNvPr id="5" name="TextBox 4">
            <a:extLst>
              <a:ext uri="{FF2B5EF4-FFF2-40B4-BE49-F238E27FC236}">
                <a16:creationId xmlns:a16="http://schemas.microsoft.com/office/drawing/2014/main" id="{1A318021-FA56-9B4C-C6F3-218509C0F2E4}"/>
              </a:ext>
            </a:extLst>
          </p:cNvPr>
          <p:cNvSpPr txBox="1"/>
          <p:nvPr/>
        </p:nvSpPr>
        <p:spPr>
          <a:xfrm>
            <a:off x="498763" y="1578187"/>
            <a:ext cx="5549091" cy="4841846"/>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400" kern="1200" dirty="0">
                <a:solidFill>
                  <a:srgbClr val="30259E"/>
                </a:solidFill>
              </a:rPr>
              <a:t>The innovative capacity of Net Zero industries is founded on </a:t>
            </a:r>
            <a:r>
              <a:rPr lang="en-US" sz="2400" b="1" kern="1200" dirty="0">
                <a:solidFill>
                  <a:srgbClr val="30259E"/>
                </a:solidFill>
              </a:rPr>
              <a:t>energy-related businesses</a:t>
            </a:r>
          </a:p>
          <a:p>
            <a:pPr marL="228600" indent="-228600">
              <a:lnSpc>
                <a:spcPct val="90000"/>
              </a:lnSpc>
              <a:spcBef>
                <a:spcPts val="1000"/>
              </a:spcBef>
              <a:buFont typeface="Arial" panose="020B0604020202020204" pitchFamily="34" charset="0"/>
              <a:buChar char="•"/>
            </a:pPr>
            <a:r>
              <a:rPr lang="en-US" sz="2400" kern="1200" dirty="0">
                <a:solidFill>
                  <a:srgbClr val="30259E"/>
                </a:solidFill>
              </a:rPr>
              <a:t>These firms creating </a:t>
            </a:r>
            <a:r>
              <a:rPr lang="en-US" sz="2400" b="1" kern="1200" dirty="0">
                <a:solidFill>
                  <a:srgbClr val="30259E"/>
                </a:solidFill>
              </a:rPr>
              <a:t>strong connections across industries</a:t>
            </a:r>
            <a:r>
              <a:rPr lang="en-US" sz="2400" kern="1200" dirty="0">
                <a:solidFill>
                  <a:srgbClr val="30259E"/>
                </a:solidFill>
              </a:rPr>
              <a:t>. </a:t>
            </a:r>
          </a:p>
          <a:p>
            <a:pPr marL="228600" indent="-228600">
              <a:lnSpc>
                <a:spcPct val="90000"/>
              </a:lnSpc>
              <a:spcBef>
                <a:spcPts val="1000"/>
              </a:spcBef>
              <a:buFont typeface="Arial" panose="020B0604020202020204" pitchFamily="34" charset="0"/>
              <a:buChar char="•"/>
            </a:pPr>
            <a:r>
              <a:rPr lang="en-US" sz="2400" dirty="0">
                <a:solidFill>
                  <a:srgbClr val="30259E"/>
                </a:solidFill>
              </a:rPr>
              <a:t>Exploring more distant clusters can provide more innovation (i.e. </a:t>
            </a:r>
            <a:r>
              <a:rPr lang="en-US" sz="2400" kern="1200" dirty="0">
                <a:solidFill>
                  <a:srgbClr val="30259E"/>
                </a:solidFill>
              </a:rPr>
              <a:t>Plastics &amp; Recycling with Automotive and Aviation)</a:t>
            </a:r>
          </a:p>
          <a:p>
            <a:pPr marL="228600" indent="-228600">
              <a:lnSpc>
                <a:spcPct val="90000"/>
              </a:lnSpc>
              <a:spcBef>
                <a:spcPts val="1000"/>
              </a:spcBef>
              <a:buFont typeface="Arial" panose="020B0604020202020204" pitchFamily="34" charset="0"/>
              <a:buChar char="•"/>
            </a:pPr>
            <a:endParaRPr lang="en-US" sz="2400" kern="1200" dirty="0">
              <a:solidFill>
                <a:srgbClr val="30259E"/>
              </a:solidFill>
            </a:endParaRPr>
          </a:p>
        </p:txBody>
      </p:sp>
      <p:pic>
        <p:nvPicPr>
          <p:cNvPr id="4" name="Picture 3" descr="A diagram of a company&#10;&#10;Description automatically generated with medium confidence">
            <a:extLst>
              <a:ext uri="{FF2B5EF4-FFF2-40B4-BE49-F238E27FC236}">
                <a16:creationId xmlns:a16="http://schemas.microsoft.com/office/drawing/2014/main" id="{FF5FEF56-D7FF-4738-A252-B717696CA7E6}"/>
              </a:ext>
            </a:extLst>
          </p:cNvPr>
          <p:cNvPicPr>
            <a:picLocks noChangeAspect="1"/>
          </p:cNvPicPr>
          <p:nvPr/>
        </p:nvPicPr>
        <p:blipFill rotWithShape="1">
          <a:blip r:embed="rId2">
            <a:extLst>
              <a:ext uri="{28A0092B-C50C-407E-A947-70E740481C1C}">
                <a14:useLocalDpi xmlns:a14="http://schemas.microsoft.com/office/drawing/2010/main" val="0"/>
              </a:ext>
            </a:extLst>
          </a:blip>
          <a:srcRect l="17767" r="17766" b="-1"/>
          <a:stretch>
            <a:fillRect/>
          </a:stretch>
        </p:blipFill>
        <p:spPr bwMode="auto">
          <a:xfrm>
            <a:off x="6238354" y="1578187"/>
            <a:ext cx="5549091" cy="48418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637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D59D-523C-24F0-39D0-30D324FE9616}"/>
              </a:ext>
            </a:extLst>
          </p:cNvPr>
          <p:cNvSpPr>
            <a:spLocks noGrp="1"/>
          </p:cNvSpPr>
          <p:nvPr>
            <p:ph type="title"/>
          </p:nvPr>
        </p:nvSpPr>
        <p:spPr>
          <a:xfrm>
            <a:off x="498762" y="477202"/>
            <a:ext cx="11288683" cy="919665"/>
          </a:xfrm>
        </p:spPr>
        <p:txBody>
          <a:bodyPr anchor="ctr">
            <a:normAutofit/>
          </a:bodyPr>
          <a:lstStyle/>
          <a:p>
            <a:r>
              <a:rPr lang="en-GB" sz="3100"/>
              <a:t>Industry to Technology Cluster Analysis (Real Time Data)</a:t>
            </a:r>
          </a:p>
        </p:txBody>
      </p:sp>
      <p:sp>
        <p:nvSpPr>
          <p:cNvPr id="3" name="TextBox 2">
            <a:extLst>
              <a:ext uri="{FF2B5EF4-FFF2-40B4-BE49-F238E27FC236}">
                <a16:creationId xmlns:a16="http://schemas.microsoft.com/office/drawing/2014/main" id="{015214AC-22D8-CD73-9741-051711169E47}"/>
              </a:ext>
            </a:extLst>
          </p:cNvPr>
          <p:cNvSpPr txBox="1"/>
          <p:nvPr/>
        </p:nvSpPr>
        <p:spPr>
          <a:xfrm>
            <a:off x="498763" y="1578187"/>
            <a:ext cx="5549091" cy="4841846"/>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kern="1200" dirty="0">
                <a:solidFill>
                  <a:srgbClr val="30259E"/>
                </a:solidFill>
              </a:rPr>
              <a:t>Two clusters appear in this network: </a:t>
            </a:r>
          </a:p>
          <a:p>
            <a:pPr marL="685800" lvl="2" indent="-228600">
              <a:lnSpc>
                <a:spcPct val="90000"/>
              </a:lnSpc>
              <a:spcBef>
                <a:spcPts val="1000"/>
              </a:spcBef>
              <a:buFont typeface="Arial" panose="020B0604020202020204" pitchFamily="34" charset="0"/>
              <a:buChar char="•"/>
            </a:pPr>
            <a:r>
              <a:rPr lang="en-US" kern="1200" dirty="0">
                <a:solidFill>
                  <a:srgbClr val="30259E"/>
                </a:solidFill>
              </a:rPr>
              <a:t>Renewables, Heating, Energy, and Energy Storage and Batteries</a:t>
            </a:r>
          </a:p>
          <a:p>
            <a:pPr marL="685800" lvl="2" indent="-228600">
              <a:lnSpc>
                <a:spcPct val="90000"/>
              </a:lnSpc>
              <a:spcBef>
                <a:spcPts val="1000"/>
              </a:spcBef>
              <a:buFont typeface="Arial" panose="020B0604020202020204" pitchFamily="34" charset="0"/>
              <a:buChar char="•"/>
            </a:pPr>
            <a:r>
              <a:rPr lang="en-US" kern="1200" dirty="0">
                <a:solidFill>
                  <a:srgbClr val="30259E"/>
                </a:solidFill>
              </a:rPr>
              <a:t>Services, Artificial Intelligence, and Analytics </a:t>
            </a:r>
          </a:p>
          <a:p>
            <a:pPr marL="228600" indent="-228600">
              <a:lnSpc>
                <a:spcPct val="90000"/>
              </a:lnSpc>
              <a:spcBef>
                <a:spcPts val="1000"/>
              </a:spcBef>
              <a:buFont typeface="Arial" panose="020B0604020202020204" pitchFamily="34" charset="0"/>
              <a:buChar char="•"/>
            </a:pPr>
            <a:r>
              <a:rPr lang="en-US" kern="1200" dirty="0">
                <a:solidFill>
                  <a:srgbClr val="30259E"/>
                </a:solidFill>
              </a:rPr>
              <a:t>Net Zero Technologies tend to remain </a:t>
            </a:r>
            <a:r>
              <a:rPr lang="en-US" kern="1200" dirty="0" err="1">
                <a:solidFill>
                  <a:srgbClr val="30259E"/>
                </a:solidFill>
              </a:rPr>
              <a:t>specialised</a:t>
            </a:r>
            <a:r>
              <a:rPr lang="en-US" kern="1200" dirty="0">
                <a:solidFill>
                  <a:srgbClr val="30259E"/>
                </a:solidFill>
              </a:rPr>
              <a:t> in their area. </a:t>
            </a:r>
          </a:p>
          <a:p>
            <a:pPr marL="228600" indent="-228600">
              <a:lnSpc>
                <a:spcPct val="90000"/>
              </a:lnSpc>
              <a:spcBef>
                <a:spcPts val="1000"/>
              </a:spcBef>
              <a:buFont typeface="Arial" panose="020B0604020202020204" pitchFamily="34" charset="0"/>
              <a:buChar char="•"/>
            </a:pPr>
            <a:r>
              <a:rPr lang="en-US" kern="1200" dirty="0">
                <a:solidFill>
                  <a:srgbClr val="30259E"/>
                </a:solidFill>
              </a:rPr>
              <a:t>There is scope to supporting firms working on Net Zero technologies in strong siloes to understand the potential to open up technological advances for other industrial applications. </a:t>
            </a:r>
          </a:p>
          <a:p>
            <a:pPr marL="228600" indent="-228600">
              <a:lnSpc>
                <a:spcPct val="90000"/>
              </a:lnSpc>
              <a:spcBef>
                <a:spcPts val="1000"/>
              </a:spcBef>
              <a:buFont typeface="Arial" panose="020B0604020202020204" pitchFamily="34" charset="0"/>
              <a:buChar char="•"/>
            </a:pPr>
            <a:r>
              <a:rPr lang="en-US" kern="1200" dirty="0">
                <a:solidFill>
                  <a:srgbClr val="30259E"/>
                </a:solidFill>
              </a:rPr>
              <a:t>Enabling technologies such as AI and Digital Platforms already have very diverse applications  which should cut across industry boundaries</a:t>
            </a:r>
          </a:p>
          <a:p>
            <a:pPr marL="228600" indent="-228600">
              <a:lnSpc>
                <a:spcPct val="90000"/>
              </a:lnSpc>
              <a:spcBef>
                <a:spcPts val="1000"/>
              </a:spcBef>
              <a:buFont typeface="Arial" panose="020B0604020202020204" pitchFamily="34" charset="0"/>
              <a:buChar char="•"/>
            </a:pPr>
            <a:r>
              <a:rPr lang="en-US" b="1" kern="1200" dirty="0">
                <a:solidFill>
                  <a:srgbClr val="30259E"/>
                </a:solidFill>
              </a:rPr>
              <a:t>There is a role to support the diffusion of these innovations in firms working on other Net Zero technologies. </a:t>
            </a:r>
          </a:p>
          <a:p>
            <a:pPr marL="228600" indent="-228600">
              <a:lnSpc>
                <a:spcPct val="90000"/>
              </a:lnSpc>
              <a:spcBef>
                <a:spcPts val="1000"/>
              </a:spcBef>
              <a:buFont typeface="Arial" panose="020B0604020202020204" pitchFamily="34" charset="0"/>
              <a:buChar char="•"/>
            </a:pPr>
            <a:endParaRPr lang="en-US" kern="1200" dirty="0">
              <a:solidFill>
                <a:srgbClr val="30259E"/>
              </a:solidFill>
            </a:endParaRPr>
          </a:p>
        </p:txBody>
      </p:sp>
      <p:pic>
        <p:nvPicPr>
          <p:cNvPr id="7" name="Content Placeholder 6">
            <a:extLst>
              <a:ext uri="{FF2B5EF4-FFF2-40B4-BE49-F238E27FC236}">
                <a16:creationId xmlns:a16="http://schemas.microsoft.com/office/drawing/2014/main" id="{08945E87-F62A-AA53-362C-99E0E29FD69A}"/>
              </a:ext>
            </a:extLst>
          </p:cNvPr>
          <p:cNvPicPr>
            <a:picLocks noGrp="1" noChangeAspect="1"/>
          </p:cNvPicPr>
          <p:nvPr>
            <p:ph idx="1"/>
          </p:nvPr>
        </p:nvPicPr>
        <p:blipFill>
          <a:blip r:embed="rId3"/>
          <a:stretch>
            <a:fillRect/>
          </a:stretch>
        </p:blipFill>
        <p:spPr>
          <a:xfrm>
            <a:off x="6238354" y="1904328"/>
            <a:ext cx="5549091" cy="4189563"/>
          </a:xfrm>
          <a:noFill/>
        </p:spPr>
      </p:pic>
    </p:spTree>
    <p:extLst>
      <p:ext uri="{BB962C8B-B14F-4D97-AF65-F5344CB8AC3E}">
        <p14:creationId xmlns:p14="http://schemas.microsoft.com/office/powerpoint/2010/main" val="241346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9F82-FAAC-B0E4-CF5D-F024413EFF25}"/>
              </a:ext>
            </a:extLst>
          </p:cNvPr>
          <p:cNvSpPr>
            <a:spLocks noGrp="1"/>
          </p:cNvSpPr>
          <p:nvPr>
            <p:ph type="title"/>
          </p:nvPr>
        </p:nvSpPr>
        <p:spPr/>
        <p:txBody>
          <a:bodyPr/>
          <a:lstStyle/>
          <a:p>
            <a:r>
              <a:rPr lang="en-GB" dirty="0"/>
              <a:t>Funding &amp; Technology Groups (Real Time Data)</a:t>
            </a:r>
          </a:p>
        </p:txBody>
      </p:sp>
      <p:sp>
        <p:nvSpPr>
          <p:cNvPr id="4" name="TextBox 3">
            <a:extLst>
              <a:ext uri="{FF2B5EF4-FFF2-40B4-BE49-F238E27FC236}">
                <a16:creationId xmlns:a16="http://schemas.microsoft.com/office/drawing/2014/main" id="{D42AA5F6-57E7-B53E-CCE5-E57852E8F355}"/>
              </a:ext>
            </a:extLst>
          </p:cNvPr>
          <p:cNvSpPr txBox="1"/>
          <p:nvPr/>
        </p:nvSpPr>
        <p:spPr>
          <a:xfrm>
            <a:off x="429768" y="1600200"/>
            <a:ext cx="4764024" cy="4524315"/>
          </a:xfrm>
          <a:prstGeom prst="rect">
            <a:avLst/>
          </a:prstGeom>
          <a:noFill/>
        </p:spPr>
        <p:txBody>
          <a:bodyPr wrap="square" rtlCol="0">
            <a:spAutoFit/>
          </a:bodyPr>
          <a:lstStyle/>
          <a:p>
            <a:pPr marL="342900" indent="-342900">
              <a:buFont typeface="+mj-lt"/>
              <a:buAutoNum type="arabicPeriod"/>
            </a:pPr>
            <a:r>
              <a:rPr lang="en-GB" b="1" dirty="0"/>
              <a:t>Materials and Packaging </a:t>
            </a:r>
            <a:r>
              <a:rPr lang="en-GB" dirty="0"/>
              <a:t>technologies have a positive significant relationship to the ability to get equity</a:t>
            </a:r>
          </a:p>
          <a:p>
            <a:pPr marL="342900" indent="-342900">
              <a:buFont typeface="+mj-lt"/>
              <a:buAutoNum type="arabicPeriod"/>
            </a:pPr>
            <a:r>
              <a:rPr lang="en-GB" b="1" dirty="0"/>
              <a:t>Digital Platforms </a:t>
            </a:r>
            <a:r>
              <a:rPr lang="en-GB" dirty="0"/>
              <a:t>have a positive significant relationship to receiving equity investment </a:t>
            </a:r>
          </a:p>
          <a:p>
            <a:pPr marL="342900" indent="-342900">
              <a:buFont typeface="+mj-lt"/>
              <a:buAutoNum type="arabicPeriod"/>
            </a:pPr>
            <a:r>
              <a:rPr lang="en-GB" b="1" dirty="0"/>
              <a:t>Software</a:t>
            </a:r>
            <a:r>
              <a:rPr lang="en-GB" dirty="0"/>
              <a:t> has a positive significant relationship with receiving equity investment</a:t>
            </a:r>
          </a:p>
          <a:p>
            <a:pPr marL="342900" indent="-342900">
              <a:buFont typeface="+mj-lt"/>
              <a:buAutoNum type="arabicPeriod"/>
            </a:pPr>
            <a:r>
              <a:rPr lang="en-GB" b="1" dirty="0"/>
              <a:t>Patenting, being a spinout, attending spinout events </a:t>
            </a:r>
            <a:r>
              <a:rPr lang="en-GB" dirty="0"/>
              <a:t>and participating in </a:t>
            </a:r>
            <a:r>
              <a:rPr lang="en-GB" b="1" dirty="0"/>
              <a:t>accelerators</a:t>
            </a:r>
            <a:r>
              <a:rPr lang="en-GB" dirty="0"/>
              <a:t> all have a positive statistically significant relationship with the funding metrics proving to be better means of predicting funding</a:t>
            </a:r>
          </a:p>
          <a:p>
            <a:endParaRPr lang="en-GB" dirty="0"/>
          </a:p>
        </p:txBody>
      </p:sp>
      <p:sp>
        <p:nvSpPr>
          <p:cNvPr id="8" name="Rectangle 7">
            <a:extLst>
              <a:ext uri="{FF2B5EF4-FFF2-40B4-BE49-F238E27FC236}">
                <a16:creationId xmlns:a16="http://schemas.microsoft.com/office/drawing/2014/main" id="{70AF6CD2-7814-CDB1-2AD4-793F0C7950E2}"/>
              </a:ext>
            </a:extLst>
          </p:cNvPr>
          <p:cNvSpPr/>
          <p:nvPr/>
        </p:nvSpPr>
        <p:spPr>
          <a:xfrm>
            <a:off x="6261975" y="1746504"/>
            <a:ext cx="4520184" cy="36941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Activities such as </a:t>
            </a:r>
            <a:r>
              <a:rPr lang="en-GB" b="1" dirty="0"/>
              <a:t>patenting, being a spinout, attending spinout </a:t>
            </a:r>
            <a:r>
              <a:rPr lang="en-GB" dirty="0"/>
              <a:t>events and participation in </a:t>
            </a:r>
            <a:r>
              <a:rPr lang="en-GB" b="1" dirty="0"/>
              <a:t>accelerators</a:t>
            </a:r>
            <a:r>
              <a:rPr lang="en-GB" dirty="0"/>
              <a:t> act as </a:t>
            </a:r>
            <a:r>
              <a:rPr lang="en-GB" b="1" dirty="0"/>
              <a:t>signals of credibility to investors</a:t>
            </a:r>
            <a:r>
              <a:rPr lang="en-GB" dirty="0"/>
              <a:t>. </a:t>
            </a:r>
          </a:p>
          <a:p>
            <a:pPr algn="ctr"/>
            <a:r>
              <a:rPr lang="en-GB" dirty="0"/>
              <a:t>To maximise the potential of Net Zero technologies, and build on what the UK is already good at, targeting Net Zero specific programmes for spinout and accelerators could prove fruitful, particularly if they focus on means of patenting technologies, and export readiness</a:t>
            </a:r>
          </a:p>
        </p:txBody>
      </p:sp>
    </p:spTree>
    <p:extLst>
      <p:ext uri="{BB962C8B-B14F-4D97-AF65-F5344CB8AC3E}">
        <p14:creationId xmlns:p14="http://schemas.microsoft.com/office/powerpoint/2010/main" val="900724794"/>
      </p:ext>
    </p:extLst>
  </p:cSld>
  <p:clrMapOvr>
    <a:masterClrMapping/>
  </p:clrMapOvr>
</p:sld>
</file>

<file path=ppt/theme/theme1.xml><?xml version="1.0" encoding="utf-8"?>
<a:theme xmlns:a="http://schemas.openxmlformats.org/drawingml/2006/main" name="Office Theme">
  <a:themeElements>
    <a:clrScheme name="IRC Brand Colours">
      <a:dk1>
        <a:srgbClr val="30249E"/>
      </a:dk1>
      <a:lt1>
        <a:srgbClr val="FFFFFF"/>
      </a:lt1>
      <a:dk2>
        <a:srgbClr val="30249E"/>
      </a:dk2>
      <a:lt2>
        <a:srgbClr val="FFFFFF"/>
      </a:lt2>
      <a:accent1>
        <a:srgbClr val="3FBCBC"/>
      </a:accent1>
      <a:accent2>
        <a:srgbClr val="FF7900"/>
      </a:accent2>
      <a:accent3>
        <a:srgbClr val="9FDEDE"/>
      </a:accent3>
      <a:accent4>
        <a:srgbClr val="FFE600"/>
      </a:accent4>
      <a:accent5>
        <a:srgbClr val="30249E"/>
      </a:accent5>
      <a:accent6>
        <a:srgbClr val="3FBCBC"/>
      </a:accent6>
      <a:hlink>
        <a:srgbClr val="007FFF"/>
      </a:hlink>
      <a:folHlink>
        <a:srgbClr val="C34E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1352D31880424A8DE2F5D37E84E333" ma:contentTypeVersion="16" ma:contentTypeDescription="Create a new document." ma:contentTypeScope="" ma:versionID="1e46b01c12227733f079276d45fd0043">
  <xsd:schema xmlns:xsd="http://www.w3.org/2001/XMLSchema" xmlns:xs="http://www.w3.org/2001/XMLSchema" xmlns:p="http://schemas.microsoft.com/office/2006/metadata/properties" xmlns:ns2="deacb4e6-6c2b-4ee4-be02-982b0a1ef144" xmlns:ns3="5daf352a-9992-4a04-a673-ec16d17eccee" targetNamespace="http://schemas.microsoft.com/office/2006/metadata/properties" ma:root="true" ma:fieldsID="4b0bea82347d7b96e015d1b03046af5e" ns2:_="" ns3:_="">
    <xsd:import namespace="deacb4e6-6c2b-4ee4-be02-982b0a1ef144"/>
    <xsd:import namespace="5daf352a-9992-4a04-a673-ec16d17ecc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Relevanc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acb4e6-6c2b-4ee4-be02-982b0a1ef1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da3e531-cdfe-4c4e-950f-177f6af2d72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Relevance" ma:index="21" nillable="true" ma:displayName="Relevance " ma:format="Dropdown" ma:internalName="Relevance">
      <xsd:simpleType>
        <xsd:union memberTypes="dms:Text">
          <xsd:simpleType>
            <xsd:restriction base="dms:Choice">
              <xsd:enumeration value="very"/>
              <xsd:enumeration value="somewhat"/>
              <xsd:enumeration value="less"/>
            </xsd:restriction>
          </xsd:simpleType>
        </xsd:un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af352a-9992-4a04-a673-ec16d17ecc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204fca0-f3f0-4e8f-9874-ec0bef79aa68}" ma:internalName="TaxCatchAll" ma:showField="CatchAllData" ma:web="5daf352a-9992-4a04-a673-ec16d17ecc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acb4e6-6c2b-4ee4-be02-982b0a1ef144">
      <Terms xmlns="http://schemas.microsoft.com/office/infopath/2007/PartnerControls"/>
    </lcf76f155ced4ddcb4097134ff3c332f>
    <TaxCatchAll xmlns="5daf352a-9992-4a04-a673-ec16d17eccee" xsi:nil="true"/>
    <Relevance xmlns="deacb4e6-6c2b-4ee4-be02-982b0a1ef1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1EF113-151E-4F19-8124-1750C821E389}">
  <ds:schemaRefs>
    <ds:schemaRef ds:uri="5daf352a-9992-4a04-a673-ec16d17eccee"/>
    <ds:schemaRef ds:uri="deacb4e6-6c2b-4ee4-be02-982b0a1e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D80D4D-FB40-4F5D-A395-97A952A9B0FC}">
  <ds:schemaRefs>
    <ds:schemaRef ds:uri="5daf352a-9992-4a04-a673-ec16d17eccee"/>
    <ds:schemaRef ds:uri="deacb4e6-6c2b-4ee4-be02-982b0a1e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E550D38-A465-4B6E-9B29-C7397D8848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241</TotalTime>
  <Words>1245</Words>
  <Application>Microsoft Office PowerPoint</Application>
  <PresentationFormat>Widescreen</PresentationFormat>
  <Paragraphs>99</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Gill Sans MT</vt:lpstr>
      <vt:lpstr>Office Theme</vt:lpstr>
      <vt:lpstr>PowerPoint Presentation</vt:lpstr>
      <vt:lpstr>Overarching Question and Approach</vt:lpstr>
      <vt:lpstr>Our Method</vt:lpstr>
      <vt:lpstr>Patent based insights</vt:lpstr>
      <vt:lpstr>Export based strengths</vt:lpstr>
      <vt:lpstr>High Growth Firms  (Real Time Data)</vt:lpstr>
      <vt:lpstr>Industry Space Analysis (Real Time Data)</vt:lpstr>
      <vt:lpstr>Industry to Technology Cluster Analysis (Real Time Data)</vt:lpstr>
      <vt:lpstr>Funding &amp; Technology Groups (Real Time Data)</vt:lpstr>
      <vt:lpstr>Overview of findings: Technology Strengths</vt:lpstr>
      <vt:lpstr>Core Takeaways</vt:lpstr>
      <vt:lpstr>‘So What’s’</vt:lpstr>
      <vt:lpstr>Potential avenues for future research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Lauren Tuckerman</cp:lastModifiedBy>
  <cp:revision>8</cp:revision>
  <dcterms:created xsi:type="dcterms:W3CDTF">2023-02-06T12:14:38Z</dcterms:created>
  <dcterms:modified xsi:type="dcterms:W3CDTF">2025-09-05T07:25:51Z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0x010100011352D31880424A8DE2F5D37E84E333</vt:lpwstr>
  </property>
  <property fmtid="{D5CDD505-2E9C-101B-9397-08002B2CF9AE}" pid="3" name="MediaServiceImageTags">
    <vt:lpwstr/>
  </property>
</Properties>
</file>