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8" r:id="rId4"/>
  </p:sldMasterIdLst>
  <p:notesMasterIdLst>
    <p:notesMasterId r:id="rId7"/>
  </p:notesMasterIdLst>
  <p:sldIdLst>
    <p:sldId id="433" r:id="rId5"/>
    <p:sldId id="434" r:id="rId6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68794"/>
    <a:srgbClr val="DBE1EE"/>
    <a:srgbClr val="30259E"/>
    <a:srgbClr val="3FBCBC"/>
    <a:srgbClr val="264B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6B5730-CFBE-5249-8AFC-25B3F5C11174}" v="6" dt="2026-08-06T11:29:52.833"/>
    <p1510:client id="{F4F81806-4DD3-874D-8AEA-FBEDE220C35F}" v="50" dt="2026-08-06T10:48:44.67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11"/>
    <p:restoredTop sz="94726"/>
  </p:normalViewPr>
  <p:slideViewPr>
    <p:cSldViewPr snapToGrid="0">
      <p:cViewPr varScale="1">
        <p:scale>
          <a:sx n="73" d="100"/>
          <a:sy n="73" d="100"/>
        </p:scale>
        <p:origin x="30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F8AAAC-2B94-4D03-BE2F-ECCD41404808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C3787D-DEAC-4A05-8E6F-37010E361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2696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Overview (page 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D4360197-7054-CF98-8F93-5D15CAA56898}"/>
              </a:ext>
            </a:extLst>
          </p:cNvPr>
          <p:cNvSpPr txBox="1"/>
          <p:nvPr userDrawn="1"/>
        </p:nvSpPr>
        <p:spPr>
          <a:xfrm>
            <a:off x="291289" y="2151358"/>
            <a:ext cx="2572746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800" b="1" spc="300" dirty="0">
                <a:solidFill>
                  <a:srgbClr val="30259E"/>
                </a:solidFill>
                <a:latin typeface="+mj-lt"/>
                <a:cs typeface="Arial" panose="020B0604020202020204" pitchFamily="34" charset="0"/>
              </a:rPr>
              <a:t>OVERVIEW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D01ACF6-4DEB-24ED-6885-6C80D5DBB5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7019" y="433425"/>
            <a:ext cx="6264914" cy="885825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 b="1"/>
            </a:lvl1pPr>
          </a:lstStyle>
          <a:p>
            <a:pPr lvl="0"/>
            <a:r>
              <a:rPr lang="en-GB" dirty="0"/>
              <a:t>Click to edit Master text style</a:t>
            </a:r>
          </a:p>
        </p:txBody>
      </p: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4A90130E-1A87-DE80-9A4D-C5C694F081E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77019" y="1618017"/>
            <a:ext cx="6264914" cy="234574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000" b="1"/>
            </a:lvl1pPr>
          </a:lstStyle>
          <a:p>
            <a:pPr lvl="0"/>
            <a:r>
              <a:rPr lang="en-GB" dirty="0"/>
              <a:t>Click to edit Master text style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C13F8777-9EDC-0480-14D7-D1DFDCF0222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1289" y="2483257"/>
            <a:ext cx="6264914" cy="12206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buNone/>
              <a:defRPr sz="1100" b="0"/>
            </a:lvl1pPr>
          </a:lstStyle>
          <a:p>
            <a:pPr lvl="0"/>
            <a:r>
              <a:rPr lang="en-GB" dirty="0"/>
              <a:t>Click to edit Master text style</a:t>
            </a:r>
          </a:p>
        </p:txBody>
      </p:sp>
    </p:spTree>
    <p:extLst>
      <p:ext uri="{BB962C8B-B14F-4D97-AF65-F5344CB8AC3E}">
        <p14:creationId xmlns:p14="http://schemas.microsoft.com/office/powerpoint/2010/main" val="836588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164" userDrawn="1">
          <p15:clr>
            <a:srgbClr val="FBAE40"/>
          </p15:clr>
        </p15:guide>
        <p15:guide id="4" pos="413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dings and Discussion (page 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nline Image Placeholder 4">
            <a:extLst>
              <a:ext uri="{FF2B5EF4-FFF2-40B4-BE49-F238E27FC236}">
                <a16:creationId xmlns:a16="http://schemas.microsoft.com/office/drawing/2014/main" id="{C9813B94-D6A9-98C2-2575-4B3894827203}"/>
              </a:ext>
            </a:extLst>
          </p:cNvPr>
          <p:cNvSpPr>
            <a:spLocks noGrp="1"/>
          </p:cNvSpPr>
          <p:nvPr>
            <p:ph type="clipArt" sz="quarter" idx="12"/>
          </p:nvPr>
        </p:nvSpPr>
        <p:spPr>
          <a:xfrm>
            <a:off x="333374" y="2654441"/>
            <a:ext cx="2945082" cy="2513373"/>
          </a:xfrm>
        </p:spPr>
        <p:txBody>
          <a:bodyPr/>
          <a:lstStyle/>
          <a:p>
            <a:endParaRPr lang="en-GB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1D3E358-EDAF-34AD-C7CF-F7452D64B94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96863" y="694481"/>
            <a:ext cx="6227762" cy="868102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1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0" name="Content Placeholder 8">
            <a:extLst>
              <a:ext uri="{FF2B5EF4-FFF2-40B4-BE49-F238E27FC236}">
                <a16:creationId xmlns:a16="http://schemas.microsoft.com/office/drawing/2014/main" id="{D21484B6-BB59-84CE-FF09-0ABDABD2867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3373" y="5847166"/>
            <a:ext cx="6191251" cy="2832448"/>
          </a:xfrm>
        </p:spPr>
        <p:txBody>
          <a:bodyPr lIns="0" tIns="0" rIns="0" bIns="0">
            <a:noAutofit/>
          </a:bodyPr>
          <a:lstStyle>
            <a:lvl1pPr marL="0" indent="0">
              <a:lnSpc>
                <a:spcPct val="100000"/>
              </a:lnSpc>
              <a:buNone/>
              <a:defRPr sz="1100"/>
            </a:lvl1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BBA1C65A-E687-212A-5EA3-C6A9EFEB4B5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79543" y="2650603"/>
            <a:ext cx="2945082" cy="2546872"/>
          </a:xfrm>
        </p:spPr>
        <p:txBody>
          <a:bodyPr/>
          <a:lstStyle/>
          <a:p>
            <a:endParaRPr lang="en-GB"/>
          </a:p>
        </p:txBody>
      </p:sp>
      <p:sp>
        <p:nvSpPr>
          <p:cNvPr id="2" name="Text Placeholder 16">
            <a:extLst>
              <a:ext uri="{FF2B5EF4-FFF2-40B4-BE49-F238E27FC236}">
                <a16:creationId xmlns:a16="http://schemas.microsoft.com/office/drawing/2014/main" id="{1B3CD9C0-FDA2-F3CD-690B-EE00E95217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3372" y="1726791"/>
            <a:ext cx="2945081" cy="646019"/>
          </a:xfrm>
        </p:spPr>
        <p:txBody>
          <a:bodyPr/>
          <a:lstStyle>
            <a:lvl1pPr>
              <a:lnSpc>
                <a:spcPct val="100000"/>
              </a:lnSpc>
              <a:buFontTx/>
              <a:buBlip>
                <a:blip r:embed="rId2"/>
              </a:buBlip>
              <a:defRPr sz="1100"/>
            </a:lvl1pPr>
            <a:lvl2pPr>
              <a:lnSpc>
                <a:spcPct val="100000"/>
              </a:lnSpc>
              <a:buFontTx/>
              <a:buNone/>
              <a:defRPr sz="1100"/>
            </a:lvl2pPr>
            <a:lvl3pPr>
              <a:lnSpc>
                <a:spcPct val="100000"/>
              </a:lnSpc>
              <a:buFontTx/>
              <a:buNone/>
              <a:defRPr sz="1100"/>
            </a:lvl3pPr>
            <a:lvl4pPr>
              <a:lnSpc>
                <a:spcPct val="100000"/>
              </a:lnSpc>
              <a:buFontTx/>
              <a:buBlip>
                <a:blip r:embed="rId2"/>
              </a:buBlip>
              <a:defRPr sz="1100"/>
            </a:lvl4pPr>
            <a:lvl5pPr>
              <a:lnSpc>
                <a:spcPct val="100000"/>
              </a:lnSpc>
              <a:buFontTx/>
              <a:buBlip>
                <a:blip r:embed="rId2"/>
              </a:buBlip>
              <a:defRPr sz="1100"/>
            </a:lvl5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936350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369" userDrawn="1">
          <p15:clr>
            <a:srgbClr val="FBAE40"/>
          </p15:clr>
        </p15:guide>
        <p15:guide id="2" pos="2160" userDrawn="1">
          <p15:clr>
            <a:srgbClr val="FBAE40"/>
          </p15:clr>
        </p15:guide>
        <p15:guide id="3" pos="187" userDrawn="1">
          <p15:clr>
            <a:srgbClr val="FBAE40"/>
          </p15:clr>
        </p15:guide>
        <p15:guide id="4" pos="411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5E669C5-C5B4-F247-C314-515BE47549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404"/>
            <a:ext cx="5915025" cy="456316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506AA5-FDA8-44CE-C674-5955763931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046705"/>
            <a:ext cx="5915025" cy="6285266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A2779-3FFE-5B08-A977-4CE8660B7B0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34"/>
            <a:ext cx="6858000" cy="22145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5C6317CB-D3F0-4C42-EA3B-AA99E6B7855A}"/>
              </a:ext>
            </a:extLst>
          </p:cNvPr>
          <p:cNvSpPr/>
          <p:nvPr userDrawn="1"/>
        </p:nvSpPr>
        <p:spPr>
          <a:xfrm rot="10800000">
            <a:off x="0" y="8948790"/>
            <a:ext cx="6858000" cy="957208"/>
          </a:xfrm>
          <a:prstGeom prst="rect">
            <a:avLst/>
          </a:prstGeom>
          <a:gradFill>
            <a:gsLst>
              <a:gs pos="38000">
                <a:schemeClr val="tx1"/>
              </a:gs>
              <a:gs pos="100000">
                <a:schemeClr val="accent1"/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195AE076-1AF6-841B-8833-088FB7502CD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0109" y="9184480"/>
            <a:ext cx="1930839" cy="4957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6F47DF2-DE38-1B36-017F-51B26EF65B1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008" y="9119296"/>
            <a:ext cx="1298324" cy="284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182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</p:sldLayoutIdLst>
  <p:txStyles>
    <p:titleStyle>
      <a:lvl1pPr algn="l" defTabSz="514350" rtl="0" eaLnBrk="1" latinLnBrk="0" hangingPunct="1">
        <a:lnSpc>
          <a:spcPct val="100000"/>
        </a:lnSpc>
        <a:spcBef>
          <a:spcPct val="0"/>
        </a:spcBef>
        <a:buNone/>
        <a:defRPr sz="2025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514350" rtl="0" eaLnBrk="1" latinLnBrk="0" hangingPunct="1">
        <a:lnSpc>
          <a:spcPct val="100000"/>
        </a:lnSpc>
        <a:spcBef>
          <a:spcPts val="563"/>
        </a:spcBef>
        <a:buFont typeface="Arial" panose="020B0604020202020204" pitchFamily="34" charset="0"/>
        <a:buNone/>
        <a:defRPr sz="11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257175" indent="0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14350" indent="0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None/>
        <a:defRPr sz="1125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71525" indent="0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None/>
        <a:defRPr sz="101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028700" indent="0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None/>
        <a:defRPr sz="1013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ircaucus.ac.uk/publications" TargetMode="External"/><Relationship Id="rId5" Type="http://schemas.openxmlformats.org/officeDocument/2006/relationships/image" Target="../media/image8.png"/><Relationship Id="rId10" Type="http://schemas.openxmlformats.org/officeDocument/2006/relationships/image" Target="../media/image12.sv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s://ircaucus.ac.uk/publications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53C38-DF7A-91A0-465B-A8146416A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 83">
            <a:extLst>
              <a:ext uri="{FF2B5EF4-FFF2-40B4-BE49-F238E27FC236}">
                <a16:creationId xmlns:a16="http://schemas.microsoft.com/office/drawing/2014/main" id="{68DD6E58-6CC2-7999-FCC6-9D5FED70DE23}"/>
              </a:ext>
            </a:extLst>
          </p:cNvPr>
          <p:cNvSpPr/>
          <p:nvPr/>
        </p:nvSpPr>
        <p:spPr>
          <a:xfrm>
            <a:off x="0" y="1989574"/>
            <a:ext cx="6858000" cy="1870829"/>
          </a:xfrm>
          <a:prstGeom prst="rect">
            <a:avLst/>
          </a:prstGeom>
          <a:solidFill>
            <a:schemeClr val="accent1">
              <a:alpha val="19778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Graphic 2">
            <a:extLst>
              <a:ext uri="{FF2B5EF4-FFF2-40B4-BE49-F238E27FC236}">
                <a16:creationId xmlns:a16="http://schemas.microsoft.com/office/drawing/2014/main" id="{783CD9CD-FF30-48F7-AB8A-B5B639D3C2D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804" b="25804"/>
          <a:stretch/>
        </p:blipFill>
        <p:spPr>
          <a:xfrm>
            <a:off x="2933" y="2001335"/>
            <a:ext cx="6855067" cy="1870829"/>
          </a:xfrm>
          <a:prstGeom prst="rect">
            <a:avLst/>
          </a:prstGeom>
        </p:spPr>
      </p:pic>
      <p:sp>
        <p:nvSpPr>
          <p:cNvPr id="58" name="Rectangle 57">
            <a:extLst>
              <a:ext uri="{FF2B5EF4-FFF2-40B4-BE49-F238E27FC236}">
                <a16:creationId xmlns:a16="http://schemas.microsoft.com/office/drawing/2014/main" id="{6DE898F0-AC48-BB3F-3B07-BD6FC211069C}"/>
              </a:ext>
            </a:extLst>
          </p:cNvPr>
          <p:cNvSpPr/>
          <p:nvPr/>
        </p:nvSpPr>
        <p:spPr>
          <a:xfrm>
            <a:off x="0" y="7565940"/>
            <a:ext cx="6858000" cy="1380432"/>
          </a:xfrm>
          <a:prstGeom prst="rect">
            <a:avLst/>
          </a:prstGeom>
          <a:solidFill>
            <a:schemeClr val="accent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C78E725-C824-224A-231B-19A52A0BE2C2}"/>
              </a:ext>
            </a:extLst>
          </p:cNvPr>
          <p:cNvGrpSpPr/>
          <p:nvPr/>
        </p:nvGrpSpPr>
        <p:grpSpPr>
          <a:xfrm>
            <a:off x="-45265" y="6393393"/>
            <a:ext cx="6587197" cy="999623"/>
            <a:chOff x="-45265" y="6292101"/>
            <a:chExt cx="6587197" cy="999623"/>
          </a:xfrm>
        </p:grpSpPr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A557DEFC-4A09-E41B-2943-867F13CC5E81}"/>
                </a:ext>
              </a:extLst>
            </p:cNvPr>
            <p:cNvSpPr/>
            <p:nvPr/>
          </p:nvSpPr>
          <p:spPr>
            <a:xfrm>
              <a:off x="216007" y="6292101"/>
              <a:ext cx="6325925" cy="999623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D1456D9A-801D-EF54-19CF-C17E1EF900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5265" y="6498836"/>
              <a:ext cx="888272" cy="549754"/>
            </a:xfrm>
            <a:prstGeom prst="rect">
              <a:avLst/>
            </a:prstGeom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3BFC95DE-9120-9F3E-A880-14F573E74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9393" y="6498835"/>
              <a:ext cx="804320" cy="549754"/>
            </a:xfrm>
            <a:prstGeom prst="rect">
              <a:avLst/>
            </a:prstGeom>
          </p:spPr>
        </p:pic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9705E9C1-A880-A977-4479-279A718129AC}"/>
              </a:ext>
            </a:extLst>
          </p:cNvPr>
          <p:cNvSpPr txBox="1"/>
          <p:nvPr/>
        </p:nvSpPr>
        <p:spPr>
          <a:xfrm>
            <a:off x="1797517" y="6629298"/>
            <a:ext cx="4432935" cy="62521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fontAlgn="t"/>
            <a:r>
              <a:rPr lang="en-GB" sz="1100" b="1" dirty="0">
                <a:solidFill>
                  <a:schemeClr val="bg1"/>
                </a:solidFill>
              </a:rPr>
              <a:t>What’s new? </a:t>
            </a:r>
            <a:r>
              <a:rPr lang="en-GB" sz="1100" dirty="0">
                <a:solidFill>
                  <a:schemeClr val="bg1"/>
                </a:solidFill>
              </a:rPr>
              <a:t>Write your content here</a:t>
            </a:r>
          </a:p>
          <a:p>
            <a:pPr fontAlgn="t"/>
            <a:endParaRPr lang="en-GB" sz="1100" dirty="0">
              <a:solidFill>
                <a:schemeClr val="bg1"/>
              </a:solidFill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ABA04891-C218-C075-0DC4-A475087605C1}"/>
              </a:ext>
            </a:extLst>
          </p:cNvPr>
          <p:cNvSpPr txBox="1"/>
          <p:nvPr/>
        </p:nvSpPr>
        <p:spPr>
          <a:xfrm>
            <a:off x="398871" y="7760398"/>
            <a:ext cx="4776528" cy="72327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fontAlgn="t"/>
            <a:r>
              <a:rPr lang="en-US" sz="1400" b="1" dirty="0"/>
              <a:t>Approach</a:t>
            </a:r>
          </a:p>
          <a:p>
            <a:pPr fontAlgn="t"/>
            <a:endParaRPr lang="en-GB" sz="1100" dirty="0"/>
          </a:p>
          <a:p>
            <a:pPr fontAlgn="t"/>
            <a:r>
              <a:rPr lang="en-GB" sz="1100" dirty="0"/>
              <a:t>What was the approach (method/design; keep very brief)?  Delete this and replace with your own content. 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500F7DD8-4FF6-7919-00E4-0A6A94C82612}"/>
              </a:ext>
            </a:extLst>
          </p:cNvPr>
          <p:cNvSpPr txBox="1"/>
          <p:nvPr/>
        </p:nvSpPr>
        <p:spPr>
          <a:xfrm>
            <a:off x="291289" y="2151358"/>
            <a:ext cx="2572746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800" b="1" spc="300" dirty="0">
                <a:solidFill>
                  <a:srgbClr val="30259E"/>
                </a:solidFill>
                <a:latin typeface="+mj-lt"/>
                <a:cs typeface="Arial" panose="020B0604020202020204" pitchFamily="34" charset="0"/>
              </a:rPr>
              <a:t>OVERVIEW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0C91007-4F46-A66E-49B2-081DF84635A5}"/>
              </a:ext>
            </a:extLst>
          </p:cNvPr>
          <p:cNvSpPr txBox="1"/>
          <p:nvPr/>
        </p:nvSpPr>
        <p:spPr>
          <a:xfrm>
            <a:off x="3461649" y="4366342"/>
            <a:ext cx="3102983" cy="1878307"/>
          </a:xfrm>
          <a:prstGeom prst="rect">
            <a:avLst/>
          </a:prstGeom>
          <a:solidFill>
            <a:schemeClr val="accent1">
              <a:alpha val="53684"/>
            </a:schemeClr>
          </a:solidFill>
        </p:spPr>
        <p:txBody>
          <a:bodyPr wrap="square" lIns="180000" tIns="180000" rIns="108000" bIns="108000" rtlCol="0">
            <a:normAutofit/>
          </a:bodyPr>
          <a:lstStyle/>
          <a:p>
            <a:pPr fontAlgn="t">
              <a:lnSpc>
                <a:spcPts val="1500"/>
              </a:lnSpc>
            </a:pPr>
            <a:r>
              <a:rPr lang="en-US" sz="1400" b="1" dirty="0"/>
              <a:t>Why it matters</a:t>
            </a:r>
          </a:p>
          <a:p>
            <a:pPr fontAlgn="t">
              <a:lnSpc>
                <a:spcPts val="1500"/>
              </a:lnSpc>
            </a:pPr>
            <a:endParaRPr lang="en-US" sz="1600" b="1" dirty="0"/>
          </a:p>
          <a:p>
            <a:pPr lvl="0"/>
            <a:r>
              <a:rPr lang="en-GB" sz="1100" dirty="0"/>
              <a:t>Why is this research important? Delete this and replace with your own content.  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5C316C9-D4B1-637A-830B-5182B7072C8E}"/>
              </a:ext>
            </a:extLst>
          </p:cNvPr>
          <p:cNvSpPr txBox="1"/>
          <p:nvPr/>
        </p:nvSpPr>
        <p:spPr>
          <a:xfrm>
            <a:off x="268724" y="4088727"/>
            <a:ext cx="5099980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800" b="1" spc="300" dirty="0">
                <a:solidFill>
                  <a:srgbClr val="30259E"/>
                </a:solidFill>
                <a:latin typeface="+mj-lt"/>
                <a:cs typeface="Arial" panose="020B0604020202020204" pitchFamily="34" charset="0"/>
              </a:rPr>
              <a:t>PURPOSE</a:t>
            </a:r>
            <a:endParaRPr lang="en-US" sz="800" b="1" spc="130" dirty="0">
              <a:solidFill>
                <a:srgbClr val="30259E"/>
              </a:solidFill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A781DF5-EA76-4097-7D8A-557870A79262}"/>
              </a:ext>
            </a:extLst>
          </p:cNvPr>
          <p:cNvSpPr txBox="1"/>
          <p:nvPr/>
        </p:nvSpPr>
        <p:spPr>
          <a:xfrm>
            <a:off x="268726" y="4366342"/>
            <a:ext cx="3102982" cy="1878307"/>
          </a:xfrm>
          <a:prstGeom prst="rect">
            <a:avLst/>
          </a:prstGeom>
          <a:solidFill>
            <a:srgbClr val="068794"/>
          </a:solidFill>
        </p:spPr>
        <p:txBody>
          <a:bodyPr wrap="square" lIns="180000" tIns="180000" rIns="108000" bIns="108000" rtlCol="0">
            <a:norm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Knowledge gap</a:t>
            </a:r>
          </a:p>
          <a:p>
            <a:pPr fontAlgn="t">
              <a:lnSpc>
                <a:spcPts val="1500"/>
              </a:lnSpc>
            </a:pPr>
            <a:endParaRPr lang="en-GB" sz="1400" dirty="0">
              <a:solidFill>
                <a:schemeClr val="bg1"/>
              </a:solidFill>
              <a:latin typeface="Segoe UI" panose="020B0502040204020203" pitchFamily="34" charset="0"/>
            </a:endParaRPr>
          </a:p>
          <a:p>
            <a:pPr lvl="0"/>
            <a:r>
              <a:rPr lang="en-GB" sz="1100" dirty="0">
                <a:solidFill>
                  <a:schemeClr val="bg1"/>
                </a:solidFill>
              </a:rPr>
              <a:t>What was the knowledge gap/problem your research looked at?  Delete this and replace with your content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D9E46DDF-9B3C-5AB2-6C21-C61EFDB630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2453" y="8011253"/>
            <a:ext cx="716613" cy="48980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0959B3F-2DDA-C213-D6F3-F6FAEA253AEA}"/>
              </a:ext>
            </a:extLst>
          </p:cNvPr>
          <p:cNvSpPr txBox="1"/>
          <p:nvPr/>
        </p:nvSpPr>
        <p:spPr>
          <a:xfrm>
            <a:off x="280453" y="2459646"/>
            <a:ext cx="6072846" cy="738664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lvl="0"/>
            <a:endParaRPr lang="en-GB" sz="1200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B34206B-AC53-7DDE-78D5-3A69766E6D2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GB" dirty="0">
                <a:solidFill>
                  <a:srgbClr val="30259E"/>
                </a:solidFill>
              </a:rPr>
              <a:t>Project Title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A0D3E3F-CE8D-80D6-4977-18C552970A5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GB" dirty="0"/>
              <a:t>Authors names here</a:t>
            </a:r>
          </a:p>
          <a:p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30D30F5-276C-B8D8-2832-B93BD844E05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1289" y="2410539"/>
            <a:ext cx="2884397" cy="1182589"/>
          </a:xfrm>
        </p:spPr>
        <p:txBody>
          <a:bodyPr/>
          <a:lstStyle/>
          <a:p>
            <a:pPr marL="0" indent="0"/>
            <a:r>
              <a:rPr lang="en-GB" dirty="0"/>
              <a:t>Focus on a few key, interesting points from your findings/discussion that are relevant to your target audiences. You will have an idea of what these are through the process of co-creating your output or through existing stakeholder links (limit this section to a few sentences).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536B110-977E-6813-6CB0-E1FA52A61DB9}"/>
              </a:ext>
            </a:extLst>
          </p:cNvPr>
          <p:cNvSpPr txBox="1"/>
          <p:nvPr/>
        </p:nvSpPr>
        <p:spPr>
          <a:xfrm>
            <a:off x="2341223" y="9594575"/>
            <a:ext cx="2572746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latin typeface="+mj-lt"/>
                <a:cs typeface="Arial"/>
              </a:rPr>
              <a:t>Project funding information and number</a:t>
            </a:r>
            <a:endParaRPr lang="en-US" sz="900" i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5" name="Rounded Rectangle 4">
            <a:hlinkClick r:id="rId6"/>
            <a:extLst>
              <a:ext uri="{FF2B5EF4-FFF2-40B4-BE49-F238E27FC236}">
                <a16:creationId xmlns:a16="http://schemas.microsoft.com/office/drawing/2014/main" id="{588D368C-0AAA-B08D-2CD0-B656FE9364FA}"/>
              </a:ext>
            </a:extLst>
          </p:cNvPr>
          <p:cNvSpPr/>
          <p:nvPr/>
        </p:nvSpPr>
        <p:spPr>
          <a:xfrm>
            <a:off x="2637744" y="9184480"/>
            <a:ext cx="1979704" cy="31780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cs typeface="Arial"/>
              </a:rPr>
              <a:t>Click to view full project</a:t>
            </a:r>
            <a:endParaRPr lang="en-US" sz="1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81E77C-C423-44D7-05F4-EC23934B2861}"/>
              </a:ext>
            </a:extLst>
          </p:cNvPr>
          <p:cNvSpPr txBox="1"/>
          <p:nvPr/>
        </p:nvSpPr>
        <p:spPr>
          <a:xfrm>
            <a:off x="3766358" y="2835544"/>
            <a:ext cx="2471377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fontAlgn="t"/>
            <a:r>
              <a:rPr lang="en-GB" sz="1200" dirty="0"/>
              <a:t>Key point achieved / finding that didn’t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7181E69-AD17-F480-7FA4-EA8E485714B6}"/>
              </a:ext>
            </a:extLst>
          </p:cNvPr>
          <p:cNvSpPr txBox="1"/>
          <p:nvPr/>
        </p:nvSpPr>
        <p:spPr>
          <a:xfrm>
            <a:off x="3766358" y="2355994"/>
            <a:ext cx="2023835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fontAlgn="t"/>
            <a:r>
              <a:rPr lang="en-GB" sz="1200" dirty="0"/>
              <a:t>Key point achieved / finding that did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AD4B49D-6778-F44E-A053-2485CAD161CD}"/>
              </a:ext>
            </a:extLst>
          </p:cNvPr>
          <p:cNvSpPr txBox="1"/>
          <p:nvPr/>
        </p:nvSpPr>
        <p:spPr>
          <a:xfrm>
            <a:off x="3743695" y="3338947"/>
            <a:ext cx="2138121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fontAlgn="t"/>
            <a:r>
              <a:rPr lang="en-GB" sz="1200" dirty="0"/>
              <a:t>Key point achieved / finding that did</a:t>
            </a:r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D8D29A6B-0379-30F9-72FA-9BB9EB0A592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374859" y="2353186"/>
            <a:ext cx="226854" cy="226854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06BFD8EC-D638-861D-3A17-7C152D11642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371708" y="2829632"/>
            <a:ext cx="257375" cy="25737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41A26857-C577-AE4F-7753-0549995A5CA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01996" y="3366274"/>
            <a:ext cx="226854" cy="226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29369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20046-2ED8-13FF-4A9E-F15682EFC4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E82C13FA-9318-B504-E316-3AD78BAEC782}"/>
              </a:ext>
            </a:extLst>
          </p:cNvPr>
          <p:cNvSpPr/>
          <p:nvPr/>
        </p:nvSpPr>
        <p:spPr>
          <a:xfrm flipV="1">
            <a:off x="0" y="5367647"/>
            <a:ext cx="6858000" cy="3610370"/>
          </a:xfrm>
          <a:prstGeom prst="rect">
            <a:avLst/>
          </a:prstGeom>
          <a:solidFill>
            <a:schemeClr val="accent1"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5E2FF4E-1BFB-DE12-CA97-A465C81DDF46}"/>
              </a:ext>
            </a:extLst>
          </p:cNvPr>
          <p:cNvSpPr txBox="1"/>
          <p:nvPr/>
        </p:nvSpPr>
        <p:spPr>
          <a:xfrm>
            <a:off x="2341223" y="9594575"/>
            <a:ext cx="2572746" cy="138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sz="900" dirty="0">
                <a:solidFill>
                  <a:schemeClr val="bg1"/>
                </a:solidFill>
                <a:latin typeface="+mj-lt"/>
                <a:cs typeface="Arial"/>
              </a:rPr>
              <a:t>Project funding information and number</a:t>
            </a:r>
            <a:endParaRPr lang="en-US" sz="900" i="1" dirty="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7" name="Rounded Rectangle 16">
            <a:hlinkClick r:id="rId2"/>
            <a:extLst>
              <a:ext uri="{FF2B5EF4-FFF2-40B4-BE49-F238E27FC236}">
                <a16:creationId xmlns:a16="http://schemas.microsoft.com/office/drawing/2014/main" id="{7526AD27-F107-3FC5-B0C5-AF8AAF7429FE}"/>
              </a:ext>
            </a:extLst>
          </p:cNvPr>
          <p:cNvSpPr/>
          <p:nvPr/>
        </p:nvSpPr>
        <p:spPr>
          <a:xfrm>
            <a:off x="2637744" y="9184480"/>
            <a:ext cx="1979704" cy="317805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solidFill>
                  <a:schemeClr val="bg1"/>
                </a:solidFill>
                <a:cs typeface="Arial"/>
              </a:rPr>
              <a:t>Click to view full project</a:t>
            </a:r>
            <a:endParaRPr lang="en-US" sz="12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14C00F-B3A6-7DAF-8FBE-B2ADD4A18C8F}"/>
              </a:ext>
            </a:extLst>
          </p:cNvPr>
          <p:cNvSpPr txBox="1"/>
          <p:nvPr/>
        </p:nvSpPr>
        <p:spPr>
          <a:xfrm>
            <a:off x="297308" y="403715"/>
            <a:ext cx="2572746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800" b="1" spc="300" dirty="0">
                <a:solidFill>
                  <a:srgbClr val="30259E"/>
                </a:solidFill>
                <a:latin typeface="+mj-lt"/>
                <a:cs typeface="Arial" panose="020B0604020202020204" pitchFamily="34" charset="0"/>
              </a:rPr>
              <a:t>FINDINGS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884266A-B0D1-386F-7D36-4BAE53D09B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83"/>
            <a:ext cx="6858000" cy="22145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3154D41A-2731-DAB5-1FF3-E859A89F042E}"/>
              </a:ext>
            </a:extLst>
          </p:cNvPr>
          <p:cNvSpPr txBox="1"/>
          <p:nvPr/>
        </p:nvSpPr>
        <p:spPr>
          <a:xfrm>
            <a:off x="317603" y="5557319"/>
            <a:ext cx="5881315" cy="12311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r>
              <a:rPr lang="en-US" sz="800" b="1" spc="300" dirty="0">
                <a:solidFill>
                  <a:srgbClr val="30259E"/>
                </a:solidFill>
                <a:latin typeface="+mj-lt"/>
                <a:cs typeface="Arial" panose="020B0604020202020204" pitchFamily="34" charset="0"/>
              </a:rPr>
              <a:t>DISCUSSION/IMPLICATIONS</a:t>
            </a:r>
          </a:p>
        </p:txBody>
      </p:sp>
      <p:pic>
        <p:nvPicPr>
          <p:cNvPr id="3" name="Online Image Placeholder 2">
            <a:extLst>
              <a:ext uri="{FF2B5EF4-FFF2-40B4-BE49-F238E27FC236}">
                <a16:creationId xmlns:a16="http://schemas.microsoft.com/office/drawing/2014/main" id="{4B0672DD-865D-19F0-BE9E-AF1EEB76D092}"/>
              </a:ext>
            </a:extLst>
          </p:cNvPr>
          <p:cNvPicPr>
            <a:picLocks noGrp="1" noChangeAspect="1"/>
          </p:cNvPicPr>
          <p:nvPr>
            <p:ph type="clipArt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19" y="2387178"/>
            <a:ext cx="4730671" cy="2461600"/>
          </a:xfrm>
          <a:prstGeom prst="rect">
            <a:avLst/>
          </a:prstGeom>
        </p:spPr>
      </p:pic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9D5CCBBB-7FDA-FECC-7060-C1D969F9E1FC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0"/>
            <a:r>
              <a:rPr lang="en-GB" dirty="0"/>
              <a:t>What are the headline results, and what do they mean? Are there any sub-findings/nuances? </a:t>
            </a:r>
          </a:p>
          <a:p>
            <a:pPr lvl="0"/>
            <a:r>
              <a:rPr lang="en-GB" dirty="0"/>
              <a:t>So what/What do the results mean? </a:t>
            </a:r>
          </a:p>
          <a:p>
            <a:pPr lvl="0"/>
            <a:r>
              <a:rPr lang="en-GB" dirty="0"/>
              <a:t>What do they say about the challenge/gap? Any key assumptions or limitations?  </a:t>
            </a:r>
          </a:p>
          <a:p>
            <a:pPr lvl="0"/>
            <a:r>
              <a:rPr lang="en-GB" dirty="0"/>
              <a:t>Delete this and replace with your own content.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44A10B13-ACEA-7023-DCE0-A25B41C39D2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33373" y="5847166"/>
            <a:ext cx="4363607" cy="2832448"/>
          </a:xfrm>
        </p:spPr>
        <p:txBody>
          <a:bodyPr/>
          <a:lstStyle/>
          <a:p>
            <a:pPr lvl="0">
              <a:lnSpc>
                <a:spcPct val="120000"/>
              </a:lnSpc>
            </a:pPr>
            <a:r>
              <a:rPr lang="en-GB" dirty="0"/>
              <a:t>What is the policy/societal/commercial relevance? </a:t>
            </a:r>
            <a:r>
              <a:rPr lang="en-GB" b="1" dirty="0"/>
              <a:t> </a:t>
            </a:r>
            <a:endParaRPr lang="en-GB" dirty="0"/>
          </a:p>
          <a:p>
            <a:pPr lvl="0">
              <a:lnSpc>
                <a:spcPct val="120000"/>
              </a:lnSpc>
            </a:pPr>
            <a:r>
              <a:rPr lang="en-GB" dirty="0"/>
              <a:t>Now what? /Practical applications/Implications. </a:t>
            </a:r>
          </a:p>
          <a:p>
            <a:pPr lvl="0">
              <a:lnSpc>
                <a:spcPct val="120000"/>
              </a:lnSpc>
            </a:pPr>
            <a:r>
              <a:rPr lang="en-GB" dirty="0"/>
              <a:t>How could it be used? Who could practically implement your research’s recommendations? Are there any further questions raised by your findings?                         </a:t>
            </a:r>
          </a:p>
          <a:p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7C6ED9FA-0727-E758-F45C-FA8D1B16F02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333373" y="1769046"/>
            <a:ext cx="4580597" cy="312406"/>
          </a:xfrm>
        </p:spPr>
        <p:txBody>
          <a:bodyPr/>
          <a:lstStyle/>
          <a:p>
            <a:r>
              <a:rPr lang="en-GB" dirty="0"/>
              <a:t>Bullet point style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547D16-73E7-ECC7-C48A-B770F55F49A7}"/>
              </a:ext>
            </a:extLst>
          </p:cNvPr>
          <p:cNvSpPr txBox="1"/>
          <p:nvPr/>
        </p:nvSpPr>
        <p:spPr>
          <a:xfrm>
            <a:off x="296863" y="7121273"/>
            <a:ext cx="3429000" cy="26161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marL="171450" lvl="0" indent="-171450">
              <a:buBlip>
                <a:blip r:embed="rId5"/>
              </a:buBlip>
            </a:pPr>
            <a:r>
              <a:rPr lang="en-GB" sz="1100" dirty="0"/>
              <a:t>Bullet point style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B97DE3-55CD-7B73-0D5B-729439109A85}"/>
              </a:ext>
            </a:extLst>
          </p:cNvPr>
          <p:cNvSpPr txBox="1"/>
          <p:nvPr/>
        </p:nvSpPr>
        <p:spPr>
          <a:xfrm>
            <a:off x="5021443" y="5587587"/>
            <a:ext cx="1512094" cy="1536271"/>
          </a:xfrm>
          <a:prstGeom prst="rect">
            <a:avLst/>
          </a:prstGeom>
          <a:solidFill>
            <a:schemeClr val="tx2"/>
          </a:solidFill>
        </p:spPr>
        <p:txBody>
          <a:bodyPr wrap="square" lIns="108000" tIns="108000" rIns="108000" bIns="108000" rtlCol="0">
            <a:noAutofit/>
          </a:bodyPr>
          <a:lstStyle/>
          <a:p>
            <a:pPr fontAlgn="t"/>
            <a:r>
              <a:rPr lang="en-GB" sz="1050" b="1" noProof="0" dirty="0">
                <a:solidFill>
                  <a:schemeClr val="bg1"/>
                </a:solidFill>
              </a:rPr>
              <a:t>Highlight box - add a highlight here or delete</a:t>
            </a:r>
            <a:endParaRPr lang="en-GB" sz="1050" noProof="0" dirty="0">
              <a:solidFill>
                <a:schemeClr val="bg1"/>
              </a:solidFill>
            </a:endParaRPr>
          </a:p>
          <a:p>
            <a:endParaRPr lang="en-GB" sz="1050" noProof="0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8EF2B21-9D4F-37C2-73FD-E0BEE680D831}"/>
              </a:ext>
            </a:extLst>
          </p:cNvPr>
          <p:cNvSpPr txBox="1"/>
          <p:nvPr/>
        </p:nvSpPr>
        <p:spPr>
          <a:xfrm>
            <a:off x="5021443" y="7227523"/>
            <a:ext cx="1512094" cy="1536271"/>
          </a:xfrm>
          <a:prstGeom prst="rect">
            <a:avLst/>
          </a:prstGeom>
          <a:solidFill>
            <a:srgbClr val="068794"/>
          </a:solidFill>
        </p:spPr>
        <p:txBody>
          <a:bodyPr wrap="square" lIns="108000" tIns="108000" rIns="108000" bIns="108000" rtlCol="0">
            <a:noAutofit/>
          </a:bodyPr>
          <a:lstStyle/>
          <a:p>
            <a:pPr fontAlgn="t"/>
            <a:r>
              <a:rPr lang="en-GB" sz="1050" b="1" noProof="0" dirty="0">
                <a:solidFill>
                  <a:schemeClr val="bg1"/>
                </a:solidFill>
              </a:rPr>
              <a:t>Highlight box - add a highlight here or delete</a:t>
            </a:r>
            <a:endParaRPr lang="en-GB" sz="1050" noProof="0" dirty="0">
              <a:solidFill>
                <a:schemeClr val="bg1"/>
              </a:solidFill>
            </a:endParaRPr>
          </a:p>
          <a:p>
            <a:endParaRPr lang="en-GB" sz="1050" noProof="0" dirty="0">
              <a:solidFill>
                <a:schemeClr val="bg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2D6ACA0-5F47-7CAD-2FF1-379F488D6AB0}"/>
              </a:ext>
            </a:extLst>
          </p:cNvPr>
          <p:cNvSpPr txBox="1"/>
          <p:nvPr/>
        </p:nvSpPr>
        <p:spPr>
          <a:xfrm>
            <a:off x="-7758" y="4565854"/>
            <a:ext cx="4036061" cy="556791"/>
          </a:xfrm>
          <a:prstGeom prst="rect">
            <a:avLst/>
          </a:prstGeom>
          <a:solidFill>
            <a:schemeClr val="accent1"/>
          </a:solidFill>
        </p:spPr>
        <p:txBody>
          <a:bodyPr wrap="square" lIns="108000" tIns="108000" rIns="108000" bIns="108000" rtlCol="0">
            <a:noAutofit/>
          </a:bodyPr>
          <a:lstStyle/>
          <a:p>
            <a:pPr fontAlgn="t"/>
            <a:r>
              <a:rPr lang="en-GB" sz="1050" b="1" noProof="0" dirty="0">
                <a:solidFill>
                  <a:schemeClr val="bg1"/>
                </a:solidFill>
              </a:rPr>
              <a:t>Right click to add a picture or diagram and size to suit – or delete the picture frame and this caption box </a:t>
            </a:r>
            <a:endParaRPr lang="en-GB" sz="1050" noProof="0" dirty="0">
              <a:solidFill>
                <a:schemeClr val="bg1"/>
              </a:solidFill>
            </a:endParaRPr>
          </a:p>
          <a:p>
            <a:endParaRPr lang="en-GB" sz="1050" noProof="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484209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IRC Slide Template Theme">
  <a:themeElements>
    <a:clrScheme name="IRC Brand Colours">
      <a:dk1>
        <a:srgbClr val="30249E"/>
      </a:dk1>
      <a:lt1>
        <a:srgbClr val="FFFFFF"/>
      </a:lt1>
      <a:dk2>
        <a:srgbClr val="30249E"/>
      </a:dk2>
      <a:lt2>
        <a:srgbClr val="FFFFFF"/>
      </a:lt2>
      <a:accent1>
        <a:srgbClr val="3FBCBC"/>
      </a:accent1>
      <a:accent2>
        <a:srgbClr val="FF7900"/>
      </a:accent2>
      <a:accent3>
        <a:srgbClr val="9FDEDE"/>
      </a:accent3>
      <a:accent4>
        <a:srgbClr val="FFE600"/>
      </a:accent4>
      <a:accent5>
        <a:srgbClr val="30249E"/>
      </a:accent5>
      <a:accent6>
        <a:srgbClr val="3FBCBC"/>
      </a:accent6>
      <a:hlink>
        <a:srgbClr val="007FFF"/>
      </a:hlink>
      <a:folHlink>
        <a:srgbClr val="C34EFF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0" tIns="0" rIns="0" bIns="0">
        <a:normAutofit/>
      </a:bodyPr>
      <a:lstStyle>
        <a:defPPr marL="171450" indent="-171450" algn="l">
          <a:buBlip>
            <a:blip xmlns:r="http://schemas.openxmlformats.org/officeDocument/2006/relationships" r:embed="rId1"/>
          </a:buBlip>
          <a:defRPr sz="11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IRC Slide Template" id="{9CC377EA-AB78-4C4F-AC41-6DD68EFF0186}" vid="{24EE47AE-86C3-AA4F-A6B0-21B1BC78EA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acb4e6-6c2b-4ee4-be02-982b0a1ef144">
      <Terms xmlns="http://schemas.microsoft.com/office/infopath/2007/PartnerControls"/>
    </lcf76f155ced4ddcb4097134ff3c332f>
    <TaxCatchAll xmlns="5daf352a-9992-4a04-a673-ec16d17ecce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11352D31880424A8DE2F5D37E84E333" ma:contentTypeVersion="13" ma:contentTypeDescription="Create a new document." ma:contentTypeScope="" ma:versionID="8e396a6833174f5af9d620d0074e0132">
  <xsd:schema xmlns:xsd="http://www.w3.org/2001/XMLSchema" xmlns:xs="http://www.w3.org/2001/XMLSchema" xmlns:p="http://schemas.microsoft.com/office/2006/metadata/properties" xmlns:ns2="deacb4e6-6c2b-4ee4-be02-982b0a1ef144" xmlns:ns3="5daf352a-9992-4a04-a673-ec16d17eccee" targetNamespace="http://schemas.microsoft.com/office/2006/metadata/properties" ma:root="true" ma:fieldsID="a9aafe71b00e96497ff2c64a6ec67d60" ns2:_="" ns3:_="">
    <xsd:import namespace="deacb4e6-6c2b-4ee4-be02-982b0a1ef144"/>
    <xsd:import namespace="5daf352a-9992-4a04-a673-ec16d17ecce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acb4e6-6c2b-4ee4-be02-982b0a1ef14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da3e531-cdfe-4c4e-950f-177f6af2d72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af352a-9992-4a04-a673-ec16d17ecce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4204fca0-f3f0-4e8f-9874-ec0bef79aa68}" ma:internalName="TaxCatchAll" ma:showField="CatchAllData" ma:web="5daf352a-9992-4a04-a673-ec16d17ecce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E550D38-A465-4B6E-9B29-C7397D8848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FD80D4D-FB40-4F5D-A395-97A952A9B0FC}">
  <ds:schemaRefs>
    <ds:schemaRef ds:uri="5daf352a-9992-4a04-a673-ec16d17eccee"/>
    <ds:schemaRef ds:uri="deacb4e6-6c2b-4ee4-be02-982b0a1ef144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E850C41-A10C-4CF8-8440-D7D3B1707F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acb4e6-6c2b-4ee4-be02-982b0a1ef144"/>
    <ds:schemaRef ds:uri="5daf352a-9992-4a04-a673-ec16d17ecce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IRC Slide Template Theme</Template>
  <TotalTime>1251</TotalTime>
  <Words>314</Words>
  <Application>Microsoft Office PowerPoint</Application>
  <PresentationFormat>A4 Paper (210x297 mm)</PresentationFormat>
  <Paragraphs>36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Segoe UI</vt:lpstr>
      <vt:lpstr>IRC Slide Template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Anand, Sachin</dc:creator>
  <cp:lastModifiedBy>Harris, Becky</cp:lastModifiedBy>
  <cp:revision>32</cp:revision>
  <dcterms:created xsi:type="dcterms:W3CDTF">2023-02-06T12:14:38Z</dcterms:created>
  <dcterms:modified xsi:type="dcterms:W3CDTF">2026-09-29T10:15:35Z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0x010100011352D31880424A8DE2F5D37E84E333</vt:lpwstr>
  </property>
  <property fmtid="{D5CDD505-2E9C-101B-9397-08002B2CF9AE}" pid="3" name="MediaServiceImageTags">
    <vt:lpwstr/>
  </property>
</Properties>
</file>